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1206" r:id="rId3"/>
    <p:sldId id="1191" r:id="rId4"/>
    <p:sldId id="1197" r:id="rId5"/>
    <p:sldId id="1203" r:id="rId6"/>
    <p:sldId id="1177" r:id="rId7"/>
    <p:sldId id="1198" r:id="rId8"/>
    <p:sldId id="258" r:id="rId9"/>
    <p:sldId id="1199" r:id="rId10"/>
    <p:sldId id="1175" r:id="rId11"/>
    <p:sldId id="1204" r:id="rId12"/>
    <p:sldId id="1167" r:id="rId13"/>
    <p:sldId id="1062" r:id="rId14"/>
    <p:sldId id="1100" r:id="rId15"/>
    <p:sldId id="1103" r:id="rId16"/>
    <p:sldId id="1109" r:id="rId17"/>
    <p:sldId id="1212" r:id="rId18"/>
    <p:sldId id="1190" r:id="rId19"/>
    <p:sldId id="1214" r:id="rId20"/>
    <p:sldId id="1216" r:id="rId21"/>
    <p:sldId id="1215" r:id="rId22"/>
    <p:sldId id="1163" r:id="rId23"/>
    <p:sldId id="1164" r:id="rId24"/>
    <p:sldId id="1169" r:id="rId25"/>
    <p:sldId id="1172" r:id="rId26"/>
    <p:sldId id="1170" r:id="rId27"/>
    <p:sldId id="259" r:id="rId28"/>
    <p:sldId id="260" r:id="rId29"/>
    <p:sldId id="261" r:id="rId30"/>
    <p:sldId id="262" r:id="rId31"/>
    <p:sldId id="1210" r:id="rId32"/>
    <p:sldId id="265" r:id="rId33"/>
    <p:sldId id="263" r:id="rId34"/>
    <p:sldId id="1149" r:id="rId35"/>
    <p:sldId id="264" r:id="rId36"/>
    <p:sldId id="1194" r:id="rId37"/>
    <p:sldId id="1195" r:id="rId38"/>
    <p:sldId id="1196" r:id="rId39"/>
    <p:sldId id="1150" r:id="rId40"/>
    <p:sldId id="1188" r:id="rId41"/>
    <p:sldId id="1187" r:id="rId42"/>
    <p:sldId id="1207" r:id="rId43"/>
    <p:sldId id="1223" r:id="rId44"/>
    <p:sldId id="1151" r:id="rId45"/>
    <p:sldId id="1227" r:id="rId46"/>
    <p:sldId id="1156" r:id="rId47"/>
    <p:sldId id="286" r:id="rId48"/>
    <p:sldId id="1152" r:id="rId49"/>
    <p:sldId id="1153" r:id="rId50"/>
    <p:sldId id="271" r:id="rId51"/>
    <p:sldId id="1154" r:id="rId52"/>
    <p:sldId id="1155" r:id="rId53"/>
    <p:sldId id="293" r:id="rId54"/>
    <p:sldId id="1157" r:id="rId55"/>
    <p:sldId id="1159" r:id="rId56"/>
    <p:sldId id="1158" r:id="rId57"/>
    <p:sldId id="1224" r:id="rId58"/>
    <p:sldId id="1160" r:id="rId59"/>
    <p:sldId id="1161" r:id="rId60"/>
    <p:sldId id="1192" r:id="rId61"/>
    <p:sldId id="1189" r:id="rId62"/>
    <p:sldId id="1166" r:id="rId63"/>
    <p:sldId id="1218" r:id="rId64"/>
    <p:sldId id="1222" r:id="rId65"/>
    <p:sldId id="1225" r:id="rId66"/>
    <p:sldId id="1226" r:id="rId67"/>
    <p:sldId id="1128" r:id="rId68"/>
    <p:sldId id="1129" r:id="rId69"/>
    <p:sldId id="1219" r:id="rId70"/>
    <p:sldId id="1217" r:id="rId71"/>
    <p:sldId id="1165" r:id="rId72"/>
    <p:sldId id="1162" r:id="rId73"/>
    <p:sldId id="1168" r:id="rId74"/>
    <p:sldId id="1185" r:id="rId75"/>
    <p:sldId id="1183" r:id="rId76"/>
    <p:sldId id="1205" r:id="rId77"/>
    <p:sldId id="1221" r:id="rId78"/>
    <p:sldId id="1220" r:id="rId79"/>
    <p:sldId id="1171" r:id="rId80"/>
    <p:sldId id="1088" r:id="rId81"/>
    <p:sldId id="1201" r:id="rId82"/>
    <p:sldId id="1090" r:id="rId83"/>
    <p:sldId id="1202" r:id="rId84"/>
    <p:sldId id="1200"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B8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47"/>
    <p:restoredTop sz="94694"/>
  </p:normalViewPr>
  <p:slideViewPr>
    <p:cSldViewPr snapToGrid="0" snapToObjects="1">
      <p:cViewPr varScale="1">
        <p:scale>
          <a:sx n="70" d="100"/>
          <a:sy n="70" d="100"/>
        </p:scale>
        <p:origin x="160"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023259340476195"/>
          <c:y val="4.590701254467857E-2"/>
          <c:w val="0.81524791737989255"/>
          <c:h val="0.86159452563786143"/>
        </c:manualLayout>
      </c:layout>
      <c:lineChart>
        <c:grouping val="standard"/>
        <c:varyColors val="0"/>
        <c:ser>
          <c:idx val="0"/>
          <c:order val="0"/>
          <c:spPr>
            <a:ln w="34925" cap="rnd">
              <a:solidFill>
                <a:schemeClr val="accent1"/>
              </a:solidFill>
              <a:round/>
            </a:ln>
            <a:effectLst>
              <a:outerShdw blurRad="57150" dist="19050" dir="5400000" algn="ctr" rotWithShape="0">
                <a:srgbClr val="000000">
                  <a:alpha val="63000"/>
                </a:srgbClr>
              </a:outerShdw>
            </a:effectLst>
          </c:spPr>
          <c:marker>
            <c:symbol val="none"/>
          </c:marker>
          <c:val>
            <c:numRef>
              <c:f>Sheet1!$C$1:$C$30</c:f>
              <c:numCache>
                <c:formatCode>_("$"* #,##0.00_);_("$"* \(#,##0.00\);_("$"* "-"??_);_(@_)</c:formatCode>
                <c:ptCount val="30"/>
                <c:pt idx="0">
                  <c:v>0.01</c:v>
                </c:pt>
                <c:pt idx="1">
                  <c:v>0.02</c:v>
                </c:pt>
                <c:pt idx="2">
                  <c:v>0.04</c:v>
                </c:pt>
                <c:pt idx="3">
                  <c:v>0.08</c:v>
                </c:pt>
                <c:pt idx="4">
                  <c:v>0.16</c:v>
                </c:pt>
                <c:pt idx="5">
                  <c:v>0.32</c:v>
                </c:pt>
                <c:pt idx="6">
                  <c:v>0.64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41943.040000000001</c:v>
                </c:pt>
                <c:pt idx="23">
                  <c:v>83886.080000000002</c:v>
                </c:pt>
                <c:pt idx="24">
                  <c:v>167772.16</c:v>
                </c:pt>
                <c:pt idx="25">
                  <c:v>335544.32000000001</c:v>
                </c:pt>
                <c:pt idx="26">
                  <c:v>671088.64000000001</c:v>
                </c:pt>
                <c:pt idx="27">
                  <c:v>1342177.28</c:v>
                </c:pt>
                <c:pt idx="28">
                  <c:v>2684354.5600000001</c:v>
                </c:pt>
                <c:pt idx="29">
                  <c:v>5368709.1200000001</c:v>
                </c:pt>
              </c:numCache>
            </c:numRef>
          </c:val>
          <c:smooth val="0"/>
          <c:extLst>
            <c:ext xmlns:c16="http://schemas.microsoft.com/office/drawing/2014/chart" uri="{C3380CC4-5D6E-409C-BE32-E72D297353CC}">
              <c16:uniqueId val="{00000000-2E5C-E84C-9BCF-4F6F286D3CCB}"/>
            </c:ext>
          </c:extLst>
        </c:ser>
        <c:dLbls>
          <c:showLegendKey val="0"/>
          <c:showVal val="0"/>
          <c:showCatName val="0"/>
          <c:showSerName val="0"/>
          <c:showPercent val="0"/>
          <c:showBubbleSize val="0"/>
        </c:dLbls>
        <c:smooth val="0"/>
        <c:axId val="402016976"/>
        <c:axId val="401373984"/>
      </c:lineChart>
      <c:catAx>
        <c:axId val="402016976"/>
        <c:scaling>
          <c:orientation val="minMax"/>
        </c:scaling>
        <c:delete val="0"/>
        <c:axPos val="b"/>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1373984"/>
        <c:crosses val="autoZero"/>
        <c:auto val="1"/>
        <c:lblAlgn val="ctr"/>
        <c:lblOffset val="100"/>
        <c:noMultiLvlLbl val="0"/>
      </c:catAx>
      <c:valAx>
        <c:axId val="401373984"/>
        <c:scaling>
          <c:orientation val="minMax"/>
        </c:scaling>
        <c:delete val="0"/>
        <c:axPos val="l"/>
        <c:majorGridlines>
          <c:spPr>
            <a:ln w="9525" cap="flat" cmpd="sng" algn="ctr">
              <a:solidFill>
                <a:schemeClr val="lt1">
                  <a:lumMod val="95000"/>
                  <a:alpha val="10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02016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8BA2EA-F4BC-4539-8A18-120920CB343A}" type="doc">
      <dgm:prSet loTypeId="urn:microsoft.com/office/officeart/2005/8/layout/default" loCatId="list" qsTypeId="urn:microsoft.com/office/officeart/2005/8/quickstyle/simple5" qsCatId="simple" csTypeId="urn:microsoft.com/office/officeart/2005/8/colors/colorful2" csCatId="colorful"/>
      <dgm:spPr/>
      <dgm:t>
        <a:bodyPr/>
        <a:lstStyle/>
        <a:p>
          <a:endParaRPr lang="en-US"/>
        </a:p>
      </dgm:t>
    </dgm:pt>
    <dgm:pt modelId="{74626BC4-8756-49D3-8A80-46DE49289880}">
      <dgm:prSet/>
      <dgm:spPr/>
      <dgm:t>
        <a:bodyPr/>
        <a:lstStyle/>
        <a:p>
          <a:r>
            <a:rPr lang="en-US" dirty="0"/>
            <a:t>Choose your spouse well</a:t>
          </a:r>
        </a:p>
      </dgm:t>
    </dgm:pt>
    <dgm:pt modelId="{9D5BFCEA-CCAD-4F93-9D9B-1D8AAC3363F5}" type="parTrans" cxnId="{4CFDC11B-C05A-4606-BE6C-FAE6B106191C}">
      <dgm:prSet/>
      <dgm:spPr/>
      <dgm:t>
        <a:bodyPr/>
        <a:lstStyle/>
        <a:p>
          <a:endParaRPr lang="en-US"/>
        </a:p>
      </dgm:t>
    </dgm:pt>
    <dgm:pt modelId="{3E8F96A7-68C5-489C-B265-02C0B290C66B}" type="sibTrans" cxnId="{4CFDC11B-C05A-4606-BE6C-FAE6B106191C}">
      <dgm:prSet/>
      <dgm:spPr/>
      <dgm:t>
        <a:bodyPr/>
        <a:lstStyle/>
        <a:p>
          <a:endParaRPr lang="en-US"/>
        </a:p>
      </dgm:t>
    </dgm:pt>
    <dgm:pt modelId="{9F086715-EAE9-4A1A-9958-BF7E6FEBC2DC}">
      <dgm:prSet/>
      <dgm:spPr/>
      <dgm:t>
        <a:bodyPr/>
        <a:lstStyle/>
        <a:p>
          <a:r>
            <a:rPr lang="en-US" dirty="0"/>
            <a:t>Start saving in residency</a:t>
          </a:r>
        </a:p>
      </dgm:t>
    </dgm:pt>
    <dgm:pt modelId="{ED03AADB-7023-4AE3-AC31-5919EECB00BC}" type="parTrans" cxnId="{8F03B439-AC6F-4CE9-9642-F8DFF962CD3A}">
      <dgm:prSet/>
      <dgm:spPr/>
      <dgm:t>
        <a:bodyPr/>
        <a:lstStyle/>
        <a:p>
          <a:endParaRPr lang="en-US"/>
        </a:p>
      </dgm:t>
    </dgm:pt>
    <dgm:pt modelId="{A931C04F-DEC9-457E-AA9A-ACE3A68DED13}" type="sibTrans" cxnId="{8F03B439-AC6F-4CE9-9642-F8DFF962CD3A}">
      <dgm:prSet/>
      <dgm:spPr/>
      <dgm:t>
        <a:bodyPr/>
        <a:lstStyle/>
        <a:p>
          <a:endParaRPr lang="en-US"/>
        </a:p>
      </dgm:t>
    </dgm:pt>
    <dgm:pt modelId="{8F220408-1A9A-46FB-91A5-D88B3E7E62A4}">
      <dgm:prSet/>
      <dgm:spPr/>
      <dgm:t>
        <a:bodyPr/>
        <a:lstStyle/>
        <a:p>
          <a:r>
            <a:rPr lang="en-US"/>
            <a:t>Pay down your debts fast and hard</a:t>
          </a:r>
        </a:p>
      </dgm:t>
    </dgm:pt>
    <dgm:pt modelId="{AB6762BA-1AC3-424A-9847-8F539A3A3FC3}" type="parTrans" cxnId="{9C2038A7-97CE-4951-AE47-B050F8B3D3A9}">
      <dgm:prSet/>
      <dgm:spPr/>
      <dgm:t>
        <a:bodyPr/>
        <a:lstStyle/>
        <a:p>
          <a:endParaRPr lang="en-US"/>
        </a:p>
      </dgm:t>
    </dgm:pt>
    <dgm:pt modelId="{00C699D9-1E96-4493-997E-8579E6EAE3D3}" type="sibTrans" cxnId="{9C2038A7-97CE-4951-AE47-B050F8B3D3A9}">
      <dgm:prSet/>
      <dgm:spPr/>
      <dgm:t>
        <a:bodyPr/>
        <a:lstStyle/>
        <a:p>
          <a:endParaRPr lang="en-US"/>
        </a:p>
      </dgm:t>
    </dgm:pt>
    <dgm:pt modelId="{3685F13D-D687-4631-BEC1-B6C6B7549D79}">
      <dgm:prSet/>
      <dgm:spPr/>
      <dgm:t>
        <a:bodyPr/>
        <a:lstStyle/>
        <a:p>
          <a:r>
            <a:rPr lang="en-US"/>
            <a:t>Learn a basic amount of personal finance</a:t>
          </a:r>
        </a:p>
      </dgm:t>
    </dgm:pt>
    <dgm:pt modelId="{3AEA801B-68CB-436D-A72A-79B2D2380920}" type="parTrans" cxnId="{1C11A41D-799F-40E1-AB0C-927B59BAF5C4}">
      <dgm:prSet/>
      <dgm:spPr/>
      <dgm:t>
        <a:bodyPr/>
        <a:lstStyle/>
        <a:p>
          <a:endParaRPr lang="en-US"/>
        </a:p>
      </dgm:t>
    </dgm:pt>
    <dgm:pt modelId="{491E68F2-3C40-47F8-B771-1F8007BF5E50}" type="sibTrans" cxnId="{1C11A41D-799F-40E1-AB0C-927B59BAF5C4}">
      <dgm:prSet/>
      <dgm:spPr/>
      <dgm:t>
        <a:bodyPr/>
        <a:lstStyle/>
        <a:p>
          <a:endParaRPr lang="en-US"/>
        </a:p>
      </dgm:t>
    </dgm:pt>
    <dgm:pt modelId="{7E0114D6-E02C-402A-8148-9FD57EF288EF}">
      <dgm:prSet/>
      <dgm:spPr/>
      <dgm:t>
        <a:bodyPr/>
        <a:lstStyle/>
        <a:p>
          <a:r>
            <a:rPr lang="en-US"/>
            <a:t>Obtain your disability insurance before you officially sign your contract</a:t>
          </a:r>
        </a:p>
      </dgm:t>
    </dgm:pt>
    <dgm:pt modelId="{CD637998-F289-489C-9149-9D0B82E33C93}" type="parTrans" cxnId="{50FDAA43-8BDE-460F-9E3C-147A277D6746}">
      <dgm:prSet/>
      <dgm:spPr/>
      <dgm:t>
        <a:bodyPr/>
        <a:lstStyle/>
        <a:p>
          <a:endParaRPr lang="en-US"/>
        </a:p>
      </dgm:t>
    </dgm:pt>
    <dgm:pt modelId="{FD22FF6A-08DE-46DA-B29A-EEBABF1D141A}" type="sibTrans" cxnId="{50FDAA43-8BDE-460F-9E3C-147A277D6746}">
      <dgm:prSet/>
      <dgm:spPr/>
      <dgm:t>
        <a:bodyPr/>
        <a:lstStyle/>
        <a:p>
          <a:endParaRPr lang="en-US"/>
        </a:p>
      </dgm:t>
    </dgm:pt>
    <dgm:pt modelId="{02D029FC-42B7-4204-851D-1298B62CCB8E}">
      <dgm:prSet/>
      <dgm:spPr/>
      <dgm:t>
        <a:bodyPr/>
        <a:lstStyle/>
        <a:p>
          <a:r>
            <a:rPr lang="en-US"/>
            <a:t>Never fully grow into your salary</a:t>
          </a:r>
        </a:p>
      </dgm:t>
    </dgm:pt>
    <dgm:pt modelId="{765235BD-196E-4F25-8715-54D2305641E3}" type="parTrans" cxnId="{EFFB958B-530E-4E26-9E7E-AF90B1F7DC38}">
      <dgm:prSet/>
      <dgm:spPr/>
      <dgm:t>
        <a:bodyPr/>
        <a:lstStyle/>
        <a:p>
          <a:endParaRPr lang="en-US"/>
        </a:p>
      </dgm:t>
    </dgm:pt>
    <dgm:pt modelId="{20DAA816-D85E-41A8-885B-A7C94DF5A06A}" type="sibTrans" cxnId="{EFFB958B-530E-4E26-9E7E-AF90B1F7DC38}">
      <dgm:prSet/>
      <dgm:spPr/>
      <dgm:t>
        <a:bodyPr/>
        <a:lstStyle/>
        <a:p>
          <a:endParaRPr lang="en-US"/>
        </a:p>
      </dgm:t>
    </dgm:pt>
    <dgm:pt modelId="{C9658C75-E316-C548-9635-0994D1CCFBBF}" type="pres">
      <dgm:prSet presAssocID="{FA8BA2EA-F4BC-4539-8A18-120920CB343A}" presName="diagram" presStyleCnt="0">
        <dgm:presLayoutVars>
          <dgm:dir/>
          <dgm:resizeHandles val="exact"/>
        </dgm:presLayoutVars>
      </dgm:prSet>
      <dgm:spPr/>
    </dgm:pt>
    <dgm:pt modelId="{D1F42E12-BC0D-9C4A-A2E2-77DB06E4EA04}" type="pres">
      <dgm:prSet presAssocID="{74626BC4-8756-49D3-8A80-46DE49289880}" presName="node" presStyleLbl="node1" presStyleIdx="0" presStyleCnt="6">
        <dgm:presLayoutVars>
          <dgm:bulletEnabled val="1"/>
        </dgm:presLayoutVars>
      </dgm:prSet>
      <dgm:spPr/>
    </dgm:pt>
    <dgm:pt modelId="{7E7B3C35-94DD-304C-BD34-815FDB601B0B}" type="pres">
      <dgm:prSet presAssocID="{3E8F96A7-68C5-489C-B265-02C0B290C66B}" presName="sibTrans" presStyleCnt="0"/>
      <dgm:spPr/>
    </dgm:pt>
    <dgm:pt modelId="{678E2A75-E24F-154C-9755-ADC3944D3E5A}" type="pres">
      <dgm:prSet presAssocID="{9F086715-EAE9-4A1A-9958-BF7E6FEBC2DC}" presName="node" presStyleLbl="node1" presStyleIdx="1" presStyleCnt="6">
        <dgm:presLayoutVars>
          <dgm:bulletEnabled val="1"/>
        </dgm:presLayoutVars>
      </dgm:prSet>
      <dgm:spPr/>
    </dgm:pt>
    <dgm:pt modelId="{65AD174F-3889-C042-99E1-093E0B470FBA}" type="pres">
      <dgm:prSet presAssocID="{A931C04F-DEC9-457E-AA9A-ACE3A68DED13}" presName="sibTrans" presStyleCnt="0"/>
      <dgm:spPr/>
    </dgm:pt>
    <dgm:pt modelId="{6775C113-B0F9-1A4B-80D8-0DD45991B771}" type="pres">
      <dgm:prSet presAssocID="{8F220408-1A9A-46FB-91A5-D88B3E7E62A4}" presName="node" presStyleLbl="node1" presStyleIdx="2" presStyleCnt="6">
        <dgm:presLayoutVars>
          <dgm:bulletEnabled val="1"/>
        </dgm:presLayoutVars>
      </dgm:prSet>
      <dgm:spPr/>
    </dgm:pt>
    <dgm:pt modelId="{D596387F-49B5-034C-86C6-6197FE5DF833}" type="pres">
      <dgm:prSet presAssocID="{00C699D9-1E96-4493-997E-8579E6EAE3D3}" presName="sibTrans" presStyleCnt="0"/>
      <dgm:spPr/>
    </dgm:pt>
    <dgm:pt modelId="{0E70E1E6-A888-F741-9918-FDBABC57F85A}" type="pres">
      <dgm:prSet presAssocID="{3685F13D-D687-4631-BEC1-B6C6B7549D79}" presName="node" presStyleLbl="node1" presStyleIdx="3" presStyleCnt="6">
        <dgm:presLayoutVars>
          <dgm:bulletEnabled val="1"/>
        </dgm:presLayoutVars>
      </dgm:prSet>
      <dgm:spPr/>
    </dgm:pt>
    <dgm:pt modelId="{0B4C283A-F24A-2E42-999C-D73ED25BE7D9}" type="pres">
      <dgm:prSet presAssocID="{491E68F2-3C40-47F8-B771-1F8007BF5E50}" presName="sibTrans" presStyleCnt="0"/>
      <dgm:spPr/>
    </dgm:pt>
    <dgm:pt modelId="{DDB0B095-4883-9742-B027-7EB5CD7D0A2D}" type="pres">
      <dgm:prSet presAssocID="{7E0114D6-E02C-402A-8148-9FD57EF288EF}" presName="node" presStyleLbl="node1" presStyleIdx="4" presStyleCnt="6">
        <dgm:presLayoutVars>
          <dgm:bulletEnabled val="1"/>
        </dgm:presLayoutVars>
      </dgm:prSet>
      <dgm:spPr/>
    </dgm:pt>
    <dgm:pt modelId="{3759F503-3EEC-2449-AEB3-CCC229656B16}" type="pres">
      <dgm:prSet presAssocID="{FD22FF6A-08DE-46DA-B29A-EEBABF1D141A}" presName="sibTrans" presStyleCnt="0"/>
      <dgm:spPr/>
    </dgm:pt>
    <dgm:pt modelId="{B52281E2-4EBD-7F4D-86EC-EEA40E30E072}" type="pres">
      <dgm:prSet presAssocID="{02D029FC-42B7-4204-851D-1298B62CCB8E}" presName="node" presStyleLbl="node1" presStyleIdx="5" presStyleCnt="6">
        <dgm:presLayoutVars>
          <dgm:bulletEnabled val="1"/>
        </dgm:presLayoutVars>
      </dgm:prSet>
      <dgm:spPr/>
    </dgm:pt>
  </dgm:ptLst>
  <dgm:cxnLst>
    <dgm:cxn modelId="{4CFDC11B-C05A-4606-BE6C-FAE6B106191C}" srcId="{FA8BA2EA-F4BC-4539-8A18-120920CB343A}" destId="{74626BC4-8756-49D3-8A80-46DE49289880}" srcOrd="0" destOrd="0" parTransId="{9D5BFCEA-CCAD-4F93-9D9B-1D8AAC3363F5}" sibTransId="{3E8F96A7-68C5-489C-B265-02C0B290C66B}"/>
    <dgm:cxn modelId="{1C11A41D-799F-40E1-AB0C-927B59BAF5C4}" srcId="{FA8BA2EA-F4BC-4539-8A18-120920CB343A}" destId="{3685F13D-D687-4631-BEC1-B6C6B7549D79}" srcOrd="3" destOrd="0" parTransId="{3AEA801B-68CB-436D-A72A-79B2D2380920}" sibTransId="{491E68F2-3C40-47F8-B771-1F8007BF5E50}"/>
    <dgm:cxn modelId="{B8A01130-7E36-714E-B9CB-63B660D16335}" type="presOf" srcId="{7E0114D6-E02C-402A-8148-9FD57EF288EF}" destId="{DDB0B095-4883-9742-B027-7EB5CD7D0A2D}" srcOrd="0" destOrd="0" presId="urn:microsoft.com/office/officeart/2005/8/layout/default"/>
    <dgm:cxn modelId="{8F03B439-AC6F-4CE9-9642-F8DFF962CD3A}" srcId="{FA8BA2EA-F4BC-4539-8A18-120920CB343A}" destId="{9F086715-EAE9-4A1A-9958-BF7E6FEBC2DC}" srcOrd="1" destOrd="0" parTransId="{ED03AADB-7023-4AE3-AC31-5919EECB00BC}" sibTransId="{A931C04F-DEC9-457E-AA9A-ACE3A68DED13}"/>
    <dgm:cxn modelId="{50FDAA43-8BDE-460F-9E3C-147A277D6746}" srcId="{FA8BA2EA-F4BC-4539-8A18-120920CB343A}" destId="{7E0114D6-E02C-402A-8148-9FD57EF288EF}" srcOrd="4" destOrd="0" parTransId="{CD637998-F289-489C-9149-9D0B82E33C93}" sibTransId="{FD22FF6A-08DE-46DA-B29A-EEBABF1D141A}"/>
    <dgm:cxn modelId="{B08FA462-4720-DE43-8CD3-F0B7BB993A16}" type="presOf" srcId="{3685F13D-D687-4631-BEC1-B6C6B7549D79}" destId="{0E70E1E6-A888-F741-9918-FDBABC57F85A}" srcOrd="0" destOrd="0" presId="urn:microsoft.com/office/officeart/2005/8/layout/default"/>
    <dgm:cxn modelId="{B9F3DC86-9975-6645-B898-44B1F91BB2A9}" type="presOf" srcId="{8F220408-1A9A-46FB-91A5-D88B3E7E62A4}" destId="{6775C113-B0F9-1A4B-80D8-0DD45991B771}" srcOrd="0" destOrd="0" presId="urn:microsoft.com/office/officeart/2005/8/layout/default"/>
    <dgm:cxn modelId="{EFFB958B-530E-4E26-9E7E-AF90B1F7DC38}" srcId="{FA8BA2EA-F4BC-4539-8A18-120920CB343A}" destId="{02D029FC-42B7-4204-851D-1298B62CCB8E}" srcOrd="5" destOrd="0" parTransId="{765235BD-196E-4F25-8715-54D2305641E3}" sibTransId="{20DAA816-D85E-41A8-885B-A7C94DF5A06A}"/>
    <dgm:cxn modelId="{29D85FA4-592C-9043-8095-C5D67CC9358C}" type="presOf" srcId="{FA8BA2EA-F4BC-4539-8A18-120920CB343A}" destId="{C9658C75-E316-C548-9635-0994D1CCFBBF}" srcOrd="0" destOrd="0" presId="urn:microsoft.com/office/officeart/2005/8/layout/default"/>
    <dgm:cxn modelId="{9C2038A7-97CE-4951-AE47-B050F8B3D3A9}" srcId="{FA8BA2EA-F4BC-4539-8A18-120920CB343A}" destId="{8F220408-1A9A-46FB-91A5-D88B3E7E62A4}" srcOrd="2" destOrd="0" parTransId="{AB6762BA-1AC3-424A-9847-8F539A3A3FC3}" sibTransId="{00C699D9-1E96-4493-997E-8579E6EAE3D3}"/>
    <dgm:cxn modelId="{AF2045AF-A972-874C-A61F-FDF5485E98C1}" type="presOf" srcId="{9F086715-EAE9-4A1A-9958-BF7E6FEBC2DC}" destId="{678E2A75-E24F-154C-9755-ADC3944D3E5A}" srcOrd="0" destOrd="0" presId="urn:microsoft.com/office/officeart/2005/8/layout/default"/>
    <dgm:cxn modelId="{481E26B0-C5D4-364D-8739-7A48992F081A}" type="presOf" srcId="{02D029FC-42B7-4204-851D-1298B62CCB8E}" destId="{B52281E2-4EBD-7F4D-86EC-EEA40E30E072}" srcOrd="0" destOrd="0" presId="urn:microsoft.com/office/officeart/2005/8/layout/default"/>
    <dgm:cxn modelId="{068F99E8-BA30-CB42-A93A-407DDCABCB23}" type="presOf" srcId="{74626BC4-8756-49D3-8A80-46DE49289880}" destId="{D1F42E12-BC0D-9C4A-A2E2-77DB06E4EA04}" srcOrd="0" destOrd="0" presId="urn:microsoft.com/office/officeart/2005/8/layout/default"/>
    <dgm:cxn modelId="{AB9D349C-9DE5-A447-A917-23EF16B74B0B}" type="presParOf" srcId="{C9658C75-E316-C548-9635-0994D1CCFBBF}" destId="{D1F42E12-BC0D-9C4A-A2E2-77DB06E4EA04}" srcOrd="0" destOrd="0" presId="urn:microsoft.com/office/officeart/2005/8/layout/default"/>
    <dgm:cxn modelId="{DAD6B345-4A9B-FE4E-95D7-5722DC8E9BDC}" type="presParOf" srcId="{C9658C75-E316-C548-9635-0994D1CCFBBF}" destId="{7E7B3C35-94DD-304C-BD34-815FDB601B0B}" srcOrd="1" destOrd="0" presId="urn:microsoft.com/office/officeart/2005/8/layout/default"/>
    <dgm:cxn modelId="{5CF5092C-DE0C-B242-8BF0-E713544B14E3}" type="presParOf" srcId="{C9658C75-E316-C548-9635-0994D1CCFBBF}" destId="{678E2A75-E24F-154C-9755-ADC3944D3E5A}" srcOrd="2" destOrd="0" presId="urn:microsoft.com/office/officeart/2005/8/layout/default"/>
    <dgm:cxn modelId="{9339446A-4B33-8542-A294-6B2488C6E7EE}" type="presParOf" srcId="{C9658C75-E316-C548-9635-0994D1CCFBBF}" destId="{65AD174F-3889-C042-99E1-093E0B470FBA}" srcOrd="3" destOrd="0" presId="urn:microsoft.com/office/officeart/2005/8/layout/default"/>
    <dgm:cxn modelId="{BCEAAB9F-AFB4-A94E-B565-7D60AE802954}" type="presParOf" srcId="{C9658C75-E316-C548-9635-0994D1CCFBBF}" destId="{6775C113-B0F9-1A4B-80D8-0DD45991B771}" srcOrd="4" destOrd="0" presId="urn:microsoft.com/office/officeart/2005/8/layout/default"/>
    <dgm:cxn modelId="{A9FECB93-E3E6-EE4D-9CED-3D42E7B1AAA9}" type="presParOf" srcId="{C9658C75-E316-C548-9635-0994D1CCFBBF}" destId="{D596387F-49B5-034C-86C6-6197FE5DF833}" srcOrd="5" destOrd="0" presId="urn:microsoft.com/office/officeart/2005/8/layout/default"/>
    <dgm:cxn modelId="{2A53E3C4-5088-2247-9713-B8882FAF012D}" type="presParOf" srcId="{C9658C75-E316-C548-9635-0994D1CCFBBF}" destId="{0E70E1E6-A888-F741-9918-FDBABC57F85A}" srcOrd="6" destOrd="0" presId="urn:microsoft.com/office/officeart/2005/8/layout/default"/>
    <dgm:cxn modelId="{FDC6620B-D7E2-944C-B9A8-B838CB721EDB}" type="presParOf" srcId="{C9658C75-E316-C548-9635-0994D1CCFBBF}" destId="{0B4C283A-F24A-2E42-999C-D73ED25BE7D9}" srcOrd="7" destOrd="0" presId="urn:microsoft.com/office/officeart/2005/8/layout/default"/>
    <dgm:cxn modelId="{8A342E5E-4AAF-874D-AE4E-6C4845036C89}" type="presParOf" srcId="{C9658C75-E316-C548-9635-0994D1CCFBBF}" destId="{DDB0B095-4883-9742-B027-7EB5CD7D0A2D}" srcOrd="8" destOrd="0" presId="urn:microsoft.com/office/officeart/2005/8/layout/default"/>
    <dgm:cxn modelId="{E5153F98-55BC-1848-99A8-4DAB6C49AB14}" type="presParOf" srcId="{C9658C75-E316-C548-9635-0994D1CCFBBF}" destId="{3759F503-3EEC-2449-AEB3-CCC229656B16}" srcOrd="9" destOrd="0" presId="urn:microsoft.com/office/officeart/2005/8/layout/default"/>
    <dgm:cxn modelId="{91E398C5-E94C-4E47-AB41-4B652D7AB4EC}" type="presParOf" srcId="{C9658C75-E316-C548-9635-0994D1CCFBBF}" destId="{B52281E2-4EBD-7F4D-86EC-EEA40E30E07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42E12-BC0D-9C4A-A2E2-77DB06E4EA04}">
      <dsp:nvSpPr>
        <dsp:cNvPr id="0" name=""/>
        <dsp:cNvSpPr/>
      </dsp:nvSpPr>
      <dsp:spPr>
        <a:xfrm>
          <a:off x="0" y="75547"/>
          <a:ext cx="2473645" cy="1484187"/>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Choose your spouse well</a:t>
          </a:r>
        </a:p>
      </dsp:txBody>
      <dsp:txXfrm>
        <a:off x="0" y="75547"/>
        <a:ext cx="2473645" cy="1484187"/>
      </dsp:txXfrm>
    </dsp:sp>
    <dsp:sp modelId="{678E2A75-E24F-154C-9755-ADC3944D3E5A}">
      <dsp:nvSpPr>
        <dsp:cNvPr id="0" name=""/>
        <dsp:cNvSpPr/>
      </dsp:nvSpPr>
      <dsp:spPr>
        <a:xfrm>
          <a:off x="2721010" y="75547"/>
          <a:ext cx="2473645" cy="1484187"/>
        </a:xfrm>
        <a:prstGeom prst="rect">
          <a:avLst/>
        </a:prstGeom>
        <a:gradFill rotWithShape="0">
          <a:gsLst>
            <a:gs pos="0">
              <a:schemeClr val="accent2">
                <a:hueOff val="0"/>
                <a:satOff val="0"/>
                <a:lumOff val="-2196"/>
                <a:alphaOff val="0"/>
                <a:satMod val="103000"/>
                <a:lumMod val="102000"/>
                <a:tint val="94000"/>
              </a:schemeClr>
            </a:gs>
            <a:gs pos="50000">
              <a:schemeClr val="accent2">
                <a:hueOff val="0"/>
                <a:satOff val="0"/>
                <a:lumOff val="-2196"/>
                <a:alphaOff val="0"/>
                <a:satMod val="110000"/>
                <a:lumMod val="100000"/>
                <a:shade val="100000"/>
              </a:schemeClr>
            </a:gs>
            <a:gs pos="100000">
              <a:schemeClr val="accent2">
                <a:hueOff val="0"/>
                <a:satOff val="0"/>
                <a:lumOff val="-219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Start saving in residency</a:t>
          </a:r>
        </a:p>
      </dsp:txBody>
      <dsp:txXfrm>
        <a:off x="2721010" y="75547"/>
        <a:ext cx="2473645" cy="1484187"/>
      </dsp:txXfrm>
    </dsp:sp>
    <dsp:sp modelId="{6775C113-B0F9-1A4B-80D8-0DD45991B771}">
      <dsp:nvSpPr>
        <dsp:cNvPr id="0" name=""/>
        <dsp:cNvSpPr/>
      </dsp:nvSpPr>
      <dsp:spPr>
        <a:xfrm>
          <a:off x="5442021" y="75547"/>
          <a:ext cx="2473645" cy="1484187"/>
        </a:xfrm>
        <a:prstGeom prst="rect">
          <a:avLst/>
        </a:prstGeom>
        <a:gradFill rotWithShape="0">
          <a:gsLst>
            <a:gs pos="0">
              <a:schemeClr val="accent2">
                <a:hueOff val="0"/>
                <a:satOff val="0"/>
                <a:lumOff val="-4392"/>
                <a:alphaOff val="0"/>
                <a:satMod val="103000"/>
                <a:lumMod val="102000"/>
                <a:tint val="94000"/>
              </a:schemeClr>
            </a:gs>
            <a:gs pos="50000">
              <a:schemeClr val="accent2">
                <a:hueOff val="0"/>
                <a:satOff val="0"/>
                <a:lumOff val="-4392"/>
                <a:alphaOff val="0"/>
                <a:satMod val="110000"/>
                <a:lumMod val="100000"/>
                <a:shade val="100000"/>
              </a:schemeClr>
            </a:gs>
            <a:gs pos="100000">
              <a:schemeClr val="accent2">
                <a:hueOff val="0"/>
                <a:satOff val="0"/>
                <a:lumOff val="-439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Pay down your debts fast and hard</a:t>
          </a:r>
        </a:p>
      </dsp:txBody>
      <dsp:txXfrm>
        <a:off x="5442021" y="75547"/>
        <a:ext cx="2473645" cy="1484187"/>
      </dsp:txXfrm>
    </dsp:sp>
    <dsp:sp modelId="{0E70E1E6-A888-F741-9918-FDBABC57F85A}">
      <dsp:nvSpPr>
        <dsp:cNvPr id="0" name=""/>
        <dsp:cNvSpPr/>
      </dsp:nvSpPr>
      <dsp:spPr>
        <a:xfrm>
          <a:off x="0" y="1807099"/>
          <a:ext cx="2473645" cy="1484187"/>
        </a:xfrm>
        <a:prstGeom prst="rect">
          <a:avLst/>
        </a:prstGeom>
        <a:gradFill rotWithShape="0">
          <a:gsLst>
            <a:gs pos="0">
              <a:schemeClr val="accent2">
                <a:hueOff val="0"/>
                <a:satOff val="0"/>
                <a:lumOff val="-6588"/>
                <a:alphaOff val="0"/>
                <a:satMod val="103000"/>
                <a:lumMod val="102000"/>
                <a:tint val="94000"/>
              </a:schemeClr>
            </a:gs>
            <a:gs pos="50000">
              <a:schemeClr val="accent2">
                <a:hueOff val="0"/>
                <a:satOff val="0"/>
                <a:lumOff val="-6588"/>
                <a:alphaOff val="0"/>
                <a:satMod val="110000"/>
                <a:lumMod val="100000"/>
                <a:shade val="100000"/>
              </a:schemeClr>
            </a:gs>
            <a:gs pos="100000">
              <a:schemeClr val="accent2">
                <a:hueOff val="0"/>
                <a:satOff val="0"/>
                <a:lumOff val="-658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Learn a basic amount of personal finance</a:t>
          </a:r>
        </a:p>
      </dsp:txBody>
      <dsp:txXfrm>
        <a:off x="0" y="1807099"/>
        <a:ext cx="2473645" cy="1484187"/>
      </dsp:txXfrm>
    </dsp:sp>
    <dsp:sp modelId="{DDB0B095-4883-9742-B027-7EB5CD7D0A2D}">
      <dsp:nvSpPr>
        <dsp:cNvPr id="0" name=""/>
        <dsp:cNvSpPr/>
      </dsp:nvSpPr>
      <dsp:spPr>
        <a:xfrm>
          <a:off x="2721010" y="1807099"/>
          <a:ext cx="2473645" cy="1484187"/>
        </a:xfrm>
        <a:prstGeom prst="rect">
          <a:avLst/>
        </a:prstGeom>
        <a:gradFill rotWithShape="0">
          <a:gsLst>
            <a:gs pos="0">
              <a:schemeClr val="accent2">
                <a:hueOff val="0"/>
                <a:satOff val="0"/>
                <a:lumOff val="-8784"/>
                <a:alphaOff val="0"/>
                <a:satMod val="103000"/>
                <a:lumMod val="102000"/>
                <a:tint val="94000"/>
              </a:schemeClr>
            </a:gs>
            <a:gs pos="50000">
              <a:schemeClr val="accent2">
                <a:hueOff val="0"/>
                <a:satOff val="0"/>
                <a:lumOff val="-8784"/>
                <a:alphaOff val="0"/>
                <a:satMod val="110000"/>
                <a:lumMod val="100000"/>
                <a:shade val="100000"/>
              </a:schemeClr>
            </a:gs>
            <a:gs pos="100000">
              <a:schemeClr val="accent2">
                <a:hueOff val="0"/>
                <a:satOff val="0"/>
                <a:lumOff val="-878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Obtain your disability insurance before you officially sign your contract</a:t>
          </a:r>
        </a:p>
      </dsp:txBody>
      <dsp:txXfrm>
        <a:off x="2721010" y="1807099"/>
        <a:ext cx="2473645" cy="1484187"/>
      </dsp:txXfrm>
    </dsp:sp>
    <dsp:sp modelId="{B52281E2-4EBD-7F4D-86EC-EEA40E30E072}">
      <dsp:nvSpPr>
        <dsp:cNvPr id="0" name=""/>
        <dsp:cNvSpPr/>
      </dsp:nvSpPr>
      <dsp:spPr>
        <a:xfrm>
          <a:off x="5442021" y="1807099"/>
          <a:ext cx="2473645" cy="1484187"/>
        </a:xfrm>
        <a:prstGeom prst="rect">
          <a:avLst/>
        </a:prstGeom>
        <a:gradFill rotWithShape="0">
          <a:gsLst>
            <a:gs pos="0">
              <a:schemeClr val="accent2">
                <a:hueOff val="0"/>
                <a:satOff val="0"/>
                <a:lumOff val="-10980"/>
                <a:alphaOff val="0"/>
                <a:satMod val="103000"/>
                <a:lumMod val="102000"/>
                <a:tint val="94000"/>
              </a:schemeClr>
            </a:gs>
            <a:gs pos="50000">
              <a:schemeClr val="accent2">
                <a:hueOff val="0"/>
                <a:satOff val="0"/>
                <a:lumOff val="-10980"/>
                <a:alphaOff val="0"/>
                <a:satMod val="110000"/>
                <a:lumMod val="100000"/>
                <a:shade val="100000"/>
              </a:schemeClr>
            </a:gs>
            <a:gs pos="100000">
              <a:schemeClr val="accent2">
                <a:hueOff val="0"/>
                <a:satOff val="0"/>
                <a:lumOff val="-109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Never fully grow into your salary</a:t>
          </a:r>
        </a:p>
      </dsp:txBody>
      <dsp:txXfrm>
        <a:off x="5442021" y="1807099"/>
        <a:ext cx="2473645" cy="14841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91C44-7BB3-504D-B188-355FB3D10C8C}" type="datetimeFigureOut">
              <a:rPr lang="en-US" smtClean="0"/>
              <a:t>1/26/20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1BD56B-8120-BE41-A56B-A7832A1FC6DB}" type="slidenum">
              <a:rPr lang="en-US" smtClean="0"/>
              <a:t>‹#›</a:t>
            </a:fld>
            <a:endParaRPr lang="en-US"/>
          </a:p>
        </p:txBody>
      </p:sp>
    </p:spTree>
    <p:extLst>
      <p:ext uri="{BB962C8B-B14F-4D97-AF65-F5344CB8AC3E}">
        <p14:creationId xmlns:p14="http://schemas.microsoft.com/office/powerpoint/2010/main" val="3273264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Dr</a:t>
            </a:r>
            <a:r>
              <a:rPr lang="en-US" dirty="0"/>
              <a:t> that wants to retire by 50, accumulate as much as possible and move back to his homeland that has a much lower cost of living</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03DC524-45D5-E847-BF2D-02AF53654098}" type="slidenum">
              <a:rPr lang="en-US" smtClean="0"/>
              <a:t>10</a:t>
            </a:fld>
            <a:endParaRPr lang="en-US"/>
          </a:p>
        </p:txBody>
      </p:sp>
    </p:spTree>
    <p:extLst>
      <p:ext uri="{BB962C8B-B14F-4D97-AF65-F5344CB8AC3E}">
        <p14:creationId xmlns:p14="http://schemas.microsoft.com/office/powerpoint/2010/main" val="694882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3DC524-45D5-E847-BF2D-02AF53654098}" type="slidenum">
              <a:rPr lang="en-US" smtClean="0"/>
              <a:t>82</a:t>
            </a:fld>
            <a:endParaRPr lang="en-US"/>
          </a:p>
        </p:txBody>
      </p:sp>
    </p:spTree>
    <p:extLst>
      <p:ext uri="{BB962C8B-B14F-4D97-AF65-F5344CB8AC3E}">
        <p14:creationId xmlns:p14="http://schemas.microsoft.com/office/powerpoint/2010/main" val="3565022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3DC524-45D5-E847-BF2D-02AF53654098}" type="slidenum">
              <a:rPr lang="en-US" smtClean="0"/>
              <a:t>83</a:t>
            </a:fld>
            <a:endParaRPr lang="en-US"/>
          </a:p>
        </p:txBody>
      </p:sp>
    </p:spTree>
    <p:extLst>
      <p:ext uri="{BB962C8B-B14F-4D97-AF65-F5344CB8AC3E}">
        <p14:creationId xmlns:p14="http://schemas.microsoft.com/office/powerpoint/2010/main" val="3974615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sound like an overdone phrase but it still has meaning:</a:t>
            </a:r>
          </a:p>
          <a:p>
            <a:r>
              <a:rPr lang="en-US" dirty="0"/>
              <a:t>Location will the LARGEST factor determining the VALUE of your home both now and in the future. Examples: two identical houses one in the middle of the block or one on the corner. A single family home in a single family home area vs an area with condos or townhomes will have a greater value (not to say condos are bad). </a:t>
            </a:r>
          </a:p>
          <a:p>
            <a:r>
              <a:rPr lang="en-US" dirty="0"/>
              <a:t>-When deciding what you “need vs what you want” in a home sometimes it makes sense to settle for what you need I a desirable location for resale value.</a:t>
            </a:r>
          </a:p>
          <a:p>
            <a:r>
              <a:rPr lang="en-US" dirty="0"/>
              <a:t>VALUE ISN’T THE ONLY IMPORTANT CONSIDERATION</a:t>
            </a:r>
          </a:p>
          <a:p>
            <a:r>
              <a:rPr lang="en-US" dirty="0"/>
              <a:t>-You need to consider the impact living in another part of the country, the difficulty of uprooting and relocating, the weather, cost of living, and being far from family and friends (family and friends make life easier especially if children are involved).  Do you want to use your vacation time to go visit family or take a real vacation?</a:t>
            </a:r>
          </a:p>
          <a:p>
            <a:r>
              <a:rPr lang="en-US" dirty="0"/>
              <a:t>-Doctors and lawyers don’t relocate as much as other industries, because they’ve established their client base so once you decide to move you may be there for the long haul.</a:t>
            </a:r>
          </a:p>
          <a:p>
            <a:r>
              <a:rPr lang="en-US" dirty="0"/>
              <a:t>-If all your family and friends are in Chicago or San Francisco, and this is where you want to be, know that a locale with a higher cost of living will have an impact of your ability to save and retire early. </a:t>
            </a:r>
          </a:p>
          <a:p>
            <a:r>
              <a:rPr lang="en-US" dirty="0"/>
              <a:t>-If you are still deciding on your location, check out a cost of living calculator… </a:t>
            </a:r>
          </a:p>
        </p:txBody>
      </p:sp>
      <p:sp>
        <p:nvSpPr>
          <p:cNvPr id="4" name="Slide Number Placeholder 3"/>
          <p:cNvSpPr>
            <a:spLocks noGrp="1"/>
          </p:cNvSpPr>
          <p:nvPr>
            <p:ph type="sldNum" sz="quarter" idx="5"/>
          </p:nvPr>
        </p:nvSpPr>
        <p:spPr/>
        <p:txBody>
          <a:bodyPr/>
          <a:lstStyle/>
          <a:p>
            <a:fld id="{C03DC524-45D5-E847-BF2D-02AF53654098}" type="slidenum">
              <a:rPr lang="en-US" smtClean="0"/>
              <a:t>14</a:t>
            </a:fld>
            <a:endParaRPr lang="en-US"/>
          </a:p>
        </p:txBody>
      </p:sp>
    </p:spTree>
    <p:extLst>
      <p:ext uri="{BB962C8B-B14F-4D97-AF65-F5344CB8AC3E}">
        <p14:creationId xmlns:p14="http://schemas.microsoft.com/office/powerpoint/2010/main" val="1223233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You can see here that if you were comparing two job offers in Chicago and Indianapolis, the difference in cost of living makes these two salaries comparable:  $154,305 in Indianapolis is comparable to $200,000 in Chicago.  </a:t>
            </a:r>
          </a:p>
          <a:p>
            <a:pPr marL="171450" indent="-171450">
              <a:buFontTx/>
              <a:buChar char="-"/>
            </a:pPr>
            <a:r>
              <a:rPr lang="en-US" dirty="0"/>
              <a:t>This cost of living calculator is at </a:t>
            </a:r>
            <a:r>
              <a:rPr lang="en-US" dirty="0" err="1"/>
              <a:t>nerdwallet.com</a:t>
            </a:r>
            <a:r>
              <a:rPr lang="en-US" dirty="0"/>
              <a:t>/cost-of-living-calculator</a:t>
            </a:r>
          </a:p>
          <a:p>
            <a:endParaRPr lang="en-US" dirty="0"/>
          </a:p>
        </p:txBody>
      </p:sp>
      <p:sp>
        <p:nvSpPr>
          <p:cNvPr id="4" name="Slide Number Placeholder 3"/>
          <p:cNvSpPr>
            <a:spLocks noGrp="1"/>
          </p:cNvSpPr>
          <p:nvPr>
            <p:ph type="sldNum" sz="quarter" idx="5"/>
          </p:nvPr>
        </p:nvSpPr>
        <p:spPr/>
        <p:txBody>
          <a:bodyPr/>
          <a:lstStyle/>
          <a:p>
            <a:fld id="{C590C8E1-A7E8-C64A-A720-EBB299FF733F}" type="slidenum">
              <a:rPr lang="en-US" smtClean="0"/>
              <a:t>15</a:t>
            </a:fld>
            <a:endParaRPr lang="en-US"/>
          </a:p>
        </p:txBody>
      </p:sp>
    </p:spTree>
    <p:extLst>
      <p:ext uri="{BB962C8B-B14F-4D97-AF65-F5344CB8AC3E}">
        <p14:creationId xmlns:p14="http://schemas.microsoft.com/office/powerpoint/2010/main" val="12148196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200,000 x 6% = $12,000 interest a year</a:t>
            </a:r>
          </a:p>
          <a:p>
            <a:r>
              <a:rPr lang="en-US" dirty="0"/>
              <a:t>150,000 x 6% = 9,000</a:t>
            </a:r>
          </a:p>
          <a:p>
            <a:r>
              <a:rPr lang="en-US" dirty="0"/>
              <a:t>100,000 x 6 = 6,000</a:t>
            </a:r>
          </a:p>
          <a:p>
            <a:r>
              <a:rPr lang="en-US" dirty="0"/>
              <a:t>50,000 x 3000= 3000</a:t>
            </a:r>
          </a:p>
          <a:p>
            <a:r>
              <a:rPr lang="en-US" dirty="0"/>
              <a:t> total of $30,000 interest 29% of the interest paid </a:t>
            </a:r>
          </a:p>
        </p:txBody>
      </p:sp>
      <p:sp>
        <p:nvSpPr>
          <p:cNvPr id="4" name="Slide Number Placeholder 3"/>
          <p:cNvSpPr>
            <a:spLocks noGrp="1"/>
          </p:cNvSpPr>
          <p:nvPr>
            <p:ph type="sldNum" sz="quarter" idx="5"/>
          </p:nvPr>
        </p:nvSpPr>
        <p:spPr/>
        <p:txBody>
          <a:bodyPr/>
          <a:lstStyle/>
          <a:p>
            <a:fld id="{C03DC524-45D5-E847-BF2D-02AF53654098}" type="slidenum">
              <a:rPr lang="en-US" smtClean="0"/>
              <a:t>26</a:t>
            </a:fld>
            <a:endParaRPr lang="en-US"/>
          </a:p>
        </p:txBody>
      </p:sp>
    </p:spTree>
    <p:extLst>
      <p:ext uri="{BB962C8B-B14F-4D97-AF65-F5344CB8AC3E}">
        <p14:creationId xmlns:p14="http://schemas.microsoft.com/office/powerpoint/2010/main" val="2764455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39.6% was highest bracket rate in 2017 before law changed under Trump</a:t>
            </a:r>
          </a:p>
          <a:p>
            <a:r>
              <a:rPr lang="en-US" dirty="0"/>
              <a:t>Highest in history was 1944-1955, when 94% tax rate was applied to income above $200k ($2.4M in current dollars)</a:t>
            </a:r>
          </a:p>
          <a:p>
            <a:endParaRPr lang="en-US" dirty="0"/>
          </a:p>
          <a:p>
            <a:r>
              <a:rPr lang="en-US" dirty="0"/>
              <a:t>Apply this to a Roth 401k plan…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DC524-45D5-E847-BF2D-02AF536540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89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39.6% was highest bracket rate in 2017 before law changed under Trump</a:t>
            </a:r>
          </a:p>
          <a:p>
            <a:r>
              <a:rPr lang="en-US" dirty="0"/>
              <a:t>Highest in history was 1944-1955, when 94% tax rate was applied to income above $200k ($2.4M in current dollars)</a:t>
            </a:r>
          </a:p>
          <a:p>
            <a:endParaRPr lang="en-US" dirty="0"/>
          </a:p>
          <a:p>
            <a:r>
              <a:rPr lang="en-US" dirty="0"/>
              <a:t>Apply this to a Roth 401k plan…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DC524-45D5-E847-BF2D-02AF536540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67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0"/>
              </a:spcBef>
            </a:pPr>
            <a:r>
              <a:rPr lang="en-US" dirty="0">
                <a:latin typeface="Arial" pitchFamily="34" charset="0"/>
                <a:cs typeface="Arial" pitchFamily="34" charset="0"/>
              </a:rPr>
              <a:t>Of all the asset classes, stocks have the potential for the highest returns over time. For long-term investors, stocks are often a significant part of their portfolios. However, stocks are considered the riskiest investment asset class. Their unpredictable movement up and down in value is called volatility, and this volatility translates into what the </a:t>
            </a:r>
            <a:r>
              <a:rPr lang="en-US" dirty="0">
                <a:latin typeface="Arial" pitchFamily="34" charset="0"/>
              </a:rPr>
              <a:t>value of the money</a:t>
            </a:r>
            <a:r>
              <a:rPr lang="en-US" dirty="0">
                <a:latin typeface="Arial" pitchFamily="34" charset="0"/>
                <a:cs typeface="Arial" pitchFamily="34" charset="0"/>
              </a:rPr>
              <a:t> you invest in stocks will likely do—go up and down, too.</a:t>
            </a:r>
          </a:p>
          <a:p>
            <a:pPr eaLnBrk="1" hangingPunct="1">
              <a:spcBef>
                <a:spcPts val="0"/>
              </a:spcBef>
            </a:pPr>
            <a:endParaRPr lang="en-US" dirty="0">
              <a:latin typeface="Arial" pitchFamily="34" charset="0"/>
              <a:cs typeface="Arial" pitchFamily="34" charset="0"/>
            </a:endParaRPr>
          </a:p>
          <a:p>
            <a:pPr eaLnBrk="1" hangingPunct="1">
              <a:spcBef>
                <a:spcPts val="0"/>
              </a:spcBef>
            </a:pPr>
            <a:r>
              <a:rPr lang="en-US" dirty="0">
                <a:latin typeface="Arial" pitchFamily="34" charset="0"/>
                <a:cs typeface="Times New Roman" pitchFamily="18" charset="0"/>
              </a:rPr>
              <a:t>So stock, or “equity,” securities are offered by companies and then traded on secondary exchanges, such as the NYSE or NASDAQ exchange. </a:t>
            </a:r>
          </a:p>
          <a:p>
            <a:pPr eaLnBrk="1" hangingPunct="1">
              <a:spcBef>
                <a:spcPts val="0"/>
              </a:spcBef>
            </a:pPr>
            <a:endParaRPr lang="en-US" dirty="0">
              <a:latin typeface="Arial" pitchFamily="34" charset="0"/>
              <a:cs typeface="Times New Roman" pitchFamily="18" charset="0"/>
            </a:endParaRPr>
          </a:p>
          <a:p>
            <a:pPr eaLnBrk="1" hangingPunct="1">
              <a:spcBef>
                <a:spcPts val="0"/>
              </a:spcBef>
            </a:pPr>
            <a:r>
              <a:rPr lang="en-US" dirty="0">
                <a:latin typeface="Arial" pitchFamily="34" charset="0"/>
                <a:cs typeface="Arial" pitchFamily="34" charset="0"/>
              </a:rPr>
              <a:t>When you buy a stock, you become part owner of the company (you have “equity”) and share in its profits and losses. Stock mutual funds, such as those offered in most voluntary retirement plans, hold stocks in many different companies.</a:t>
            </a:r>
          </a:p>
          <a:p>
            <a:pPr eaLnBrk="1" hangingPunct="1">
              <a:spcBef>
                <a:spcPts val="0"/>
              </a:spcBef>
            </a:pPr>
            <a:endParaRPr lang="en-US" dirty="0">
              <a:latin typeface="Arial" pitchFamily="34" charset="0"/>
              <a:cs typeface="Times New Roman" pitchFamily="18" charset="0"/>
            </a:endParaRPr>
          </a:p>
          <a:p>
            <a:pPr eaLnBrk="1" hangingPunct="1">
              <a:spcBef>
                <a:spcPts val="0"/>
              </a:spcBef>
            </a:pPr>
            <a:r>
              <a:rPr lang="en-US" dirty="0">
                <a:latin typeface="Arial" pitchFamily="34" charset="0"/>
                <a:cs typeface="Times New Roman" pitchFamily="18" charset="0"/>
              </a:rPr>
              <a:t>Some stocks, typically of established companies, pay dividends to their shareholders. </a:t>
            </a:r>
            <a:r>
              <a:rPr lang="en-US" dirty="0">
                <a:latin typeface="Arial" pitchFamily="34" charset="0"/>
                <a:cs typeface="Arial" pitchFamily="34" charset="0"/>
              </a:rPr>
              <a:t>A dividend is a payment to you that represents your share of the company’s earnings that are available for distribution. Instead of keeping the profits, the company spreads the profits among its stockowners or shareholders. Smaller, less established companies often prefer to reinvest their earnings in the business. High technology companies, for example, frequently do not pay dividends for this reason.</a:t>
            </a:r>
            <a:endParaRPr lang="en-US" dirty="0"/>
          </a:p>
          <a:p>
            <a:endParaRPr lang="en-US" dirty="0"/>
          </a:p>
        </p:txBody>
      </p:sp>
      <p:sp>
        <p:nvSpPr>
          <p:cNvPr id="4" name="Slide Number Placeholder 3"/>
          <p:cNvSpPr>
            <a:spLocks noGrp="1"/>
          </p:cNvSpPr>
          <p:nvPr>
            <p:ph type="sldNum" sz="quarter" idx="5"/>
          </p:nvPr>
        </p:nvSpPr>
        <p:spPr/>
        <p:txBody>
          <a:bodyPr/>
          <a:lstStyle/>
          <a:p>
            <a:fld id="{C03DC524-45D5-E847-BF2D-02AF53654098}" type="slidenum">
              <a:rPr lang="en-US" smtClean="0"/>
              <a:t>47</a:t>
            </a:fld>
            <a:endParaRPr lang="en-US"/>
          </a:p>
        </p:txBody>
      </p:sp>
    </p:spTree>
    <p:extLst>
      <p:ext uri="{BB962C8B-B14F-4D97-AF65-F5344CB8AC3E}">
        <p14:creationId xmlns:p14="http://schemas.microsoft.com/office/powerpoint/2010/main" val="3587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03DC524-45D5-E847-BF2D-02AF5365409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72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live on all of your salary.  </a:t>
            </a:r>
          </a:p>
          <a:p>
            <a:r>
              <a:rPr lang="en-US" dirty="0"/>
              <a:t>Live below your means</a:t>
            </a:r>
          </a:p>
          <a:p>
            <a:endParaRPr lang="en-US" dirty="0"/>
          </a:p>
          <a:p>
            <a:r>
              <a:rPr lang="en-US" dirty="0"/>
              <a:t>Live on 50% of your income for 2-3 years</a:t>
            </a:r>
          </a:p>
          <a:p>
            <a:r>
              <a:rPr lang="en-US" dirty="0"/>
              <a:t>Live on 75% of your income until debt is paid off and house down payment secured</a:t>
            </a:r>
          </a:p>
          <a:p>
            <a:r>
              <a:rPr lang="en-US" dirty="0"/>
              <a:t>This example shows growing into 83% of your salary, and saving 17% each year. </a:t>
            </a:r>
          </a:p>
        </p:txBody>
      </p:sp>
      <p:sp>
        <p:nvSpPr>
          <p:cNvPr id="4" name="Slide Number Placeholder 3"/>
          <p:cNvSpPr>
            <a:spLocks noGrp="1"/>
          </p:cNvSpPr>
          <p:nvPr>
            <p:ph type="sldNum" sz="quarter" idx="5"/>
          </p:nvPr>
        </p:nvSpPr>
        <p:spPr/>
        <p:txBody>
          <a:bodyPr/>
          <a:lstStyle/>
          <a:p>
            <a:fld id="{C03DC524-45D5-E847-BF2D-02AF53654098}" type="slidenum">
              <a:rPr lang="en-US" smtClean="0"/>
              <a:t>80</a:t>
            </a:fld>
            <a:endParaRPr lang="en-US"/>
          </a:p>
        </p:txBody>
      </p:sp>
    </p:spTree>
    <p:extLst>
      <p:ext uri="{BB962C8B-B14F-4D97-AF65-F5344CB8AC3E}">
        <p14:creationId xmlns:p14="http://schemas.microsoft.com/office/powerpoint/2010/main" val="108502603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www.flickr.com/photos/barabanov/3560165044/"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alphaModFix amt="90000"/>
            <a:lum/>
            <a:extLst>
              <a:ext uri="{BEBA8EAE-BF5A-486C-A8C5-ECC9F3942E4B}">
                <a14:imgProps xmlns:a14="http://schemas.microsoft.com/office/drawing/2010/main">
                  <a14:imgLayer r:embed="rId3">
                    <a14:imgEffect>
                      <a14:artisticBlur/>
                    </a14:imgEffect>
                  </a14:imgLayer>
                </a14:imgProps>
              </a:ex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5470953-07E3-457D-AA3C-256F77BD6C48}"/>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5" name="Footer Placeholder 4">
            <a:extLst>
              <a:ext uri="{FF2B5EF4-FFF2-40B4-BE49-F238E27FC236}">
                <a16:creationId xmlns:a16="http://schemas.microsoft.com/office/drawing/2014/main" id="{64CAEDD1-6A60-472F-81BF-82845174A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07471-19E0-41AB-BBC1-085DCC48A926}"/>
              </a:ext>
            </a:extLst>
          </p:cNvPr>
          <p:cNvSpPr>
            <a:spLocks noGrp="1"/>
          </p:cNvSpPr>
          <p:nvPr>
            <p:ph type="sldNum" sz="quarter" idx="12"/>
          </p:nvPr>
        </p:nvSpPr>
        <p:spPr/>
        <p:txBody>
          <a:bodyPr/>
          <a:lstStyle/>
          <a:p>
            <a:fld id="{A732832B-8771-44E9-A6F7-FDD2C13B75BA}" type="slidenum">
              <a:rPr lang="en-US" smtClean="0"/>
              <a:t>‹#›</a:t>
            </a:fld>
            <a:endParaRPr lang="en-US"/>
          </a:p>
        </p:txBody>
      </p:sp>
      <p:sp>
        <p:nvSpPr>
          <p:cNvPr id="13" name="Rectangle 12">
            <a:extLst>
              <a:ext uri="{FF2B5EF4-FFF2-40B4-BE49-F238E27FC236}">
                <a16:creationId xmlns:a16="http://schemas.microsoft.com/office/drawing/2014/main" id="{72ABEF37-11E1-4840-87FF-71DD229B35D5}"/>
              </a:ext>
            </a:extLst>
          </p:cNvPr>
          <p:cNvSpPr/>
          <p:nvPr/>
        </p:nvSpPr>
        <p:spPr>
          <a:xfrm>
            <a:off x="2549207" y="881062"/>
            <a:ext cx="7093585" cy="5095875"/>
          </a:xfrm>
          <a:prstGeom prst="rect">
            <a:avLst/>
          </a:prstGeom>
          <a:solidFill>
            <a:schemeClr val="accent3">
              <a:lumMod val="50000"/>
              <a:alpha val="82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9FF74AD-FBC4-41C0-9BA6-4B7B04BB47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249" y="-128588"/>
            <a:ext cx="6667500" cy="6667500"/>
          </a:xfrm>
          <a:prstGeom prst="rect">
            <a:avLst/>
          </a:prstGeom>
        </p:spPr>
      </p:pic>
      <p:sp>
        <p:nvSpPr>
          <p:cNvPr id="11" name="TextBox 10">
            <a:extLst>
              <a:ext uri="{FF2B5EF4-FFF2-40B4-BE49-F238E27FC236}">
                <a16:creationId xmlns:a16="http://schemas.microsoft.com/office/drawing/2014/main" id="{029BD234-3C45-4591-9904-18794DD1717E}"/>
              </a:ext>
            </a:extLst>
          </p:cNvPr>
          <p:cNvSpPr txBox="1"/>
          <p:nvPr/>
        </p:nvSpPr>
        <p:spPr>
          <a:xfrm>
            <a:off x="3933824" y="4805760"/>
            <a:ext cx="4324350" cy="369332"/>
          </a:xfrm>
          <a:prstGeom prst="rect">
            <a:avLst/>
          </a:prstGeom>
          <a:noFill/>
        </p:spPr>
        <p:txBody>
          <a:bodyPr wrap="square" rtlCol="0">
            <a:spAutoFit/>
          </a:bodyPr>
          <a:lstStyle/>
          <a:p>
            <a:pPr algn="ctr"/>
            <a:r>
              <a:rPr lang="en-US" dirty="0">
                <a:ln>
                  <a:noFill/>
                </a:ln>
                <a:solidFill>
                  <a:schemeClr val="bg1">
                    <a:lumMod val="50000"/>
                  </a:schemeClr>
                </a:solidFill>
              </a:rPr>
              <a:t>Jennifer Frahm, CEO</a:t>
            </a:r>
          </a:p>
        </p:txBody>
      </p:sp>
    </p:spTree>
    <p:extLst>
      <p:ext uri="{BB962C8B-B14F-4D97-AF65-F5344CB8AC3E}">
        <p14:creationId xmlns:p14="http://schemas.microsoft.com/office/powerpoint/2010/main" val="4156410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CEF9FB-4D48-0345-9C10-BACC480B7520}" type="datetimeFigureOut">
              <a:rPr lang="en-US" smtClean="0"/>
              <a:t>1/26/20</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CCEE227-1A21-F548-876F-BFC37A137566}" type="slidenum">
              <a:rPr lang="en-US" smtClean="0"/>
              <a:t>‹#›</a:t>
            </a:fld>
            <a:endParaRPr lang="en-US"/>
          </a:p>
        </p:txBody>
      </p:sp>
    </p:spTree>
    <p:extLst>
      <p:ext uri="{BB962C8B-B14F-4D97-AF65-F5344CB8AC3E}">
        <p14:creationId xmlns:p14="http://schemas.microsoft.com/office/powerpoint/2010/main" val="4265405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7303F-7E21-463A-B1ED-7736FC26DD90}"/>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0F306C7-A169-4800-85A8-5338ECFD6259}"/>
              </a:ext>
            </a:extLst>
          </p:cNvPr>
          <p:cNvSpPr>
            <a:spLocks noGrp="1"/>
          </p:cNvSpPr>
          <p:nvPr>
            <p:ph idx="1"/>
          </p:nvPr>
        </p:nvSpPr>
        <p:spPr/>
        <p:txBody>
          <a:bodyPr/>
          <a:lstStyle/>
          <a:p>
            <a:pPr lvl="0"/>
            <a:r>
              <a:rPr lang="en-US"/>
              <a:t>Click to edit Master text styles</a:t>
            </a:r>
          </a:p>
        </p:txBody>
      </p:sp>
      <p:sp>
        <p:nvSpPr>
          <p:cNvPr id="4" name="Date Placeholder 3">
            <a:extLst>
              <a:ext uri="{FF2B5EF4-FFF2-40B4-BE49-F238E27FC236}">
                <a16:creationId xmlns:a16="http://schemas.microsoft.com/office/drawing/2014/main" id="{3346C599-1D6B-4DFA-B752-5FB9A3618B51}"/>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5" name="Footer Placeholder 4">
            <a:extLst>
              <a:ext uri="{FF2B5EF4-FFF2-40B4-BE49-F238E27FC236}">
                <a16:creationId xmlns:a16="http://schemas.microsoft.com/office/drawing/2014/main" id="{2B464AB8-6541-41E0-9659-C59FACCBE1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1C05E-FED6-48E6-B7EA-31368AF69E1A}"/>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9" name="Picture 8">
            <a:extLst>
              <a:ext uri="{FF2B5EF4-FFF2-40B4-BE49-F238E27FC236}">
                <a16:creationId xmlns:a16="http://schemas.microsoft.com/office/drawing/2014/main" id="{03DB40F1-E278-4E5E-B1CC-DC241A564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1840" y="3754755"/>
            <a:ext cx="5476240" cy="5476240"/>
          </a:xfrm>
          <a:prstGeom prst="rect">
            <a:avLst/>
          </a:prstGeom>
        </p:spPr>
      </p:pic>
    </p:spTree>
    <p:extLst>
      <p:ext uri="{BB962C8B-B14F-4D97-AF65-F5344CB8AC3E}">
        <p14:creationId xmlns:p14="http://schemas.microsoft.com/office/powerpoint/2010/main" val="14787904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8897DD6-0236-436A-950B-F779AA8EC19B}"/>
              </a:ext>
            </a:extLst>
          </p:cNvPr>
          <p:cNvPicPr>
            <a:picLocks noChangeAspect="1"/>
          </p:cNvPicPr>
          <p:nvPr/>
        </p:nvPicPr>
        <p:blipFill>
          <a:blip r:embed="rId2">
            <a:alphaModFix amt="10000"/>
            <a:extLst>
              <a:ext uri="{BEBA8EAE-BF5A-486C-A8C5-ECC9F3942E4B}">
                <a14:imgProps xmlns:a14="http://schemas.microsoft.com/office/drawing/2010/main">
                  <a14:imgLayer r:embed="rId3">
                    <a14:imgEffect>
                      <a14:saturation sat="97000"/>
                    </a14:imgEffect>
                  </a14:imgLayer>
                </a14:imgProps>
              </a:ext>
              <a:ext uri="{28A0092B-C50C-407E-A947-70E740481C1C}">
                <a14:useLocalDpi xmlns:a14="http://schemas.microsoft.com/office/drawing/2010/main" val="0"/>
              </a:ext>
            </a:extLst>
          </a:blip>
          <a:stretch>
            <a:fillRect/>
          </a:stretch>
        </p:blipFill>
        <p:spPr>
          <a:xfrm>
            <a:off x="25400" y="-2834640"/>
            <a:ext cx="12141200" cy="12141200"/>
          </a:xfrm>
          <a:prstGeom prst="rect">
            <a:avLst/>
          </a:prstGeom>
        </p:spPr>
      </p:pic>
      <p:sp>
        <p:nvSpPr>
          <p:cNvPr id="4" name="Date Placeholder 3">
            <a:extLst>
              <a:ext uri="{FF2B5EF4-FFF2-40B4-BE49-F238E27FC236}">
                <a16:creationId xmlns:a16="http://schemas.microsoft.com/office/drawing/2014/main" id="{CE67D7C1-B895-42DA-8E32-7FEEE9C574F1}"/>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5" name="Footer Placeholder 4">
            <a:extLst>
              <a:ext uri="{FF2B5EF4-FFF2-40B4-BE49-F238E27FC236}">
                <a16:creationId xmlns:a16="http://schemas.microsoft.com/office/drawing/2014/main" id="{B676026B-528F-444A-9188-E665857653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6D838-C2F4-4F90-BCC9-32B2AA59929C}"/>
              </a:ext>
            </a:extLst>
          </p:cNvPr>
          <p:cNvSpPr>
            <a:spLocks noGrp="1"/>
          </p:cNvSpPr>
          <p:nvPr>
            <p:ph type="sldNum" sz="quarter" idx="12"/>
          </p:nvPr>
        </p:nvSpPr>
        <p:spPr/>
        <p:txBody>
          <a:bodyPr/>
          <a:lstStyle/>
          <a:p>
            <a:fld id="{A732832B-8771-44E9-A6F7-FDD2C13B75BA}" type="slidenum">
              <a:rPr lang="en-US" smtClean="0"/>
              <a:t>‹#›</a:t>
            </a:fld>
            <a:endParaRPr lang="en-US"/>
          </a:p>
        </p:txBody>
      </p:sp>
    </p:spTree>
    <p:extLst>
      <p:ext uri="{BB962C8B-B14F-4D97-AF65-F5344CB8AC3E}">
        <p14:creationId xmlns:p14="http://schemas.microsoft.com/office/powerpoint/2010/main" val="3157014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bg>
      <p:bgPr>
        <a:blipFill dpi="0" rotWithShape="1">
          <a:blip r:embed="rId2">
            <a:alphaModFix amt="70000"/>
            <a:extLst>
              <a:ext uri="{BEBA8EAE-BF5A-486C-A8C5-ECC9F3942E4B}">
                <a14:imgProps xmlns:a14="http://schemas.microsoft.com/office/drawing/2010/main">
                  <a14:imgLayer r:embed="rId3">
                    <a14:imgEffect>
                      <a14:artisticBlur radius="12"/>
                    </a14:imgEffect>
                    <a14:imgEffect>
                      <a14:brightnessContrast bright="-50000" contrast="4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D2BFC70-DCF1-44C2-9F6E-2B671EA6CAB9}"/>
              </a:ext>
            </a:extLst>
          </p:cNvPr>
          <p:cNvSpPr/>
          <p:nvPr/>
        </p:nvSpPr>
        <p:spPr>
          <a:xfrm>
            <a:off x="6172200" y="640080"/>
            <a:ext cx="5181600" cy="2788920"/>
          </a:xfrm>
          <a:prstGeom prst="rect">
            <a:avLst/>
          </a:prstGeom>
          <a:solidFill>
            <a:schemeClr val="accent2">
              <a:lumMod val="75000"/>
              <a:alpha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8C9508-DA4A-4837-BE97-4DD584A1E0A5}"/>
              </a:ext>
            </a:extLst>
          </p:cNvPr>
          <p:cNvSpPr/>
          <p:nvPr/>
        </p:nvSpPr>
        <p:spPr>
          <a:xfrm>
            <a:off x="0" y="640080"/>
            <a:ext cx="6019800" cy="5536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E1D267-29DA-4D08-90CB-4DEA507E6601}"/>
              </a:ext>
            </a:extLst>
          </p:cNvPr>
          <p:cNvSpPr>
            <a:spLocks noGrp="1"/>
          </p:cNvSpPr>
          <p:nvPr>
            <p:ph sz="half" idx="1"/>
          </p:nvPr>
        </p:nvSpPr>
        <p:spPr>
          <a:xfrm>
            <a:off x="1005840" y="640080"/>
            <a:ext cx="5013960" cy="55368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481DEB-635B-46AD-A819-3769CBA4A818}"/>
              </a:ext>
            </a:extLst>
          </p:cNvPr>
          <p:cNvSpPr>
            <a:spLocks noGrp="1"/>
          </p:cNvSpPr>
          <p:nvPr>
            <p:ph sz="half" idx="2"/>
          </p:nvPr>
        </p:nvSpPr>
        <p:spPr>
          <a:xfrm>
            <a:off x="6172200" y="640080"/>
            <a:ext cx="5181600" cy="25596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0B7F8D-0471-4682-AF17-134B2035E044}"/>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6" name="Footer Placeholder 5">
            <a:extLst>
              <a:ext uri="{FF2B5EF4-FFF2-40B4-BE49-F238E27FC236}">
                <a16:creationId xmlns:a16="http://schemas.microsoft.com/office/drawing/2014/main" id="{8998B66B-D0CD-4C8C-AC11-6C107D5C0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7C047-095C-4645-8E9E-B0F836A7D483}"/>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11" name="Picture 10">
            <a:extLst>
              <a:ext uri="{FF2B5EF4-FFF2-40B4-BE49-F238E27FC236}">
                <a16:creationId xmlns:a16="http://schemas.microsoft.com/office/drawing/2014/main" id="{0486A3CB-DA7E-4FFE-A600-6A4CC5954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885" y="2402840"/>
            <a:ext cx="4634230" cy="4634230"/>
          </a:xfrm>
          <a:prstGeom prst="rect">
            <a:avLst/>
          </a:prstGeom>
        </p:spPr>
      </p:pic>
      <p:sp>
        <p:nvSpPr>
          <p:cNvPr id="15" name="Rectangle 14">
            <a:extLst>
              <a:ext uri="{FF2B5EF4-FFF2-40B4-BE49-F238E27FC236}">
                <a16:creationId xmlns:a16="http://schemas.microsoft.com/office/drawing/2014/main" id="{74DD6533-8644-4A46-AB70-C68C065B69ED}"/>
              </a:ext>
            </a:extLst>
          </p:cNvPr>
          <p:cNvSpPr/>
          <p:nvPr/>
        </p:nvSpPr>
        <p:spPr>
          <a:xfrm>
            <a:off x="6172200" y="3566160"/>
            <a:ext cx="5181600" cy="2610803"/>
          </a:xfrm>
          <a:prstGeom prst="rect">
            <a:avLst/>
          </a:prstGeom>
          <a:solidFill>
            <a:schemeClr val="tx2">
              <a:lumMod val="95000"/>
              <a:lumOff val="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741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gradFill>
          <a:gsLst>
            <a:gs pos="0">
              <a:srgbClr val="C5B591"/>
            </a:gs>
            <a:gs pos="40000">
              <a:srgbClr val="A18A3B"/>
            </a:gs>
            <a:gs pos="100000">
              <a:srgbClr val="A18A3B"/>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DE75F-A74A-4A1C-9DDD-2FFC1C65B5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340B59-195F-4072-85A7-6E30E5E233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902284-D20F-44DC-9C9D-0077383166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ED2742-D6B4-424D-9553-E9AEB63211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C9AF80-8215-4351-816A-05222D2DC0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C09595-5CAB-432B-AA4E-6B0B7EA222CC}"/>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8" name="Footer Placeholder 7">
            <a:extLst>
              <a:ext uri="{FF2B5EF4-FFF2-40B4-BE49-F238E27FC236}">
                <a16:creationId xmlns:a16="http://schemas.microsoft.com/office/drawing/2014/main" id="{7DC976DD-3977-4B41-8181-44F5E39821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3CEA26-D11E-4F83-A222-F1E2DBE975A8}"/>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11" name="Picture 10">
            <a:extLst>
              <a:ext uri="{FF2B5EF4-FFF2-40B4-BE49-F238E27FC236}">
                <a16:creationId xmlns:a16="http://schemas.microsoft.com/office/drawing/2014/main" id="{83F62220-C35E-492C-B6B5-76237CFB12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6271" y="3573938"/>
            <a:ext cx="5564823" cy="5564823"/>
          </a:xfrm>
          <a:prstGeom prst="rect">
            <a:avLst/>
          </a:prstGeom>
        </p:spPr>
      </p:pic>
    </p:spTree>
    <p:extLst>
      <p:ext uri="{BB962C8B-B14F-4D97-AF65-F5344CB8AC3E}">
        <p14:creationId xmlns:p14="http://schemas.microsoft.com/office/powerpoint/2010/main" val="1489087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C499C-03F8-4F34-9E3D-5DC556AA0B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E0274-D925-47E9-B8AD-9478B473FEB4}"/>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4" name="Footer Placeholder 3">
            <a:extLst>
              <a:ext uri="{FF2B5EF4-FFF2-40B4-BE49-F238E27FC236}">
                <a16:creationId xmlns:a16="http://schemas.microsoft.com/office/drawing/2014/main" id="{176797FC-A0E6-4680-A7BA-FC4CF2300D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EE9D9D-F336-4A0A-8152-F0A9C09BD0FF}"/>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7" name="Picture 6">
            <a:extLst>
              <a:ext uri="{FF2B5EF4-FFF2-40B4-BE49-F238E27FC236}">
                <a16:creationId xmlns:a16="http://schemas.microsoft.com/office/drawing/2014/main" id="{CEA17A78-A73F-4E66-92CD-5D00E2CD4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880" y="3849370"/>
            <a:ext cx="5013960" cy="5013960"/>
          </a:xfrm>
          <a:prstGeom prst="rect">
            <a:avLst/>
          </a:prstGeom>
        </p:spPr>
      </p:pic>
    </p:spTree>
    <p:extLst>
      <p:ext uri="{BB962C8B-B14F-4D97-AF65-F5344CB8AC3E}">
        <p14:creationId xmlns:p14="http://schemas.microsoft.com/office/powerpoint/2010/main" val="34647627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343A92-F4CB-4192-ADDF-8064B5D3E3C0}"/>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3" name="Footer Placeholder 2">
            <a:extLst>
              <a:ext uri="{FF2B5EF4-FFF2-40B4-BE49-F238E27FC236}">
                <a16:creationId xmlns:a16="http://schemas.microsoft.com/office/drawing/2014/main" id="{CBDEEE38-C4C7-4F8F-B29C-0A912C4CD4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3B9038-0C7A-448B-9400-CBB57D938356}"/>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6" name="Picture 5">
            <a:extLst>
              <a:ext uri="{FF2B5EF4-FFF2-40B4-BE49-F238E27FC236}">
                <a16:creationId xmlns:a16="http://schemas.microsoft.com/office/drawing/2014/main" id="{C62D6DAE-80F2-4F75-9CB2-208230EFF52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355600" y="-2311400"/>
            <a:ext cx="11480800" cy="11480800"/>
          </a:xfrm>
          <a:prstGeom prst="rect">
            <a:avLst/>
          </a:prstGeom>
        </p:spPr>
      </p:pic>
    </p:spTree>
    <p:extLst>
      <p:ext uri="{BB962C8B-B14F-4D97-AF65-F5344CB8AC3E}">
        <p14:creationId xmlns:p14="http://schemas.microsoft.com/office/powerpoint/2010/main" val="300237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B6DA2-0B72-4063-BBD0-B854D4296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DDCF6F-97B1-41B1-A0BF-8E5D9F3C0C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8EB075-7C36-483A-A8BC-14BD2CE5C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6DBD3-5903-4EBB-8AD1-19C0A1A3D611}"/>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6" name="Footer Placeholder 5">
            <a:extLst>
              <a:ext uri="{FF2B5EF4-FFF2-40B4-BE49-F238E27FC236}">
                <a16:creationId xmlns:a16="http://schemas.microsoft.com/office/drawing/2014/main" id="{CC56D62D-4526-4F20-B51C-4A184FBF5D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DD36D-7DFC-4E6B-B01A-95DFD552905F}"/>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9" name="Picture 8">
            <a:extLst>
              <a:ext uri="{FF2B5EF4-FFF2-40B4-BE49-F238E27FC236}">
                <a16:creationId xmlns:a16="http://schemas.microsoft.com/office/drawing/2014/main" id="{6A47E0EE-304C-4B9D-8F9B-EB15B66E1FF1}"/>
              </a:ext>
            </a:extLst>
          </p:cNvPr>
          <p:cNvPicPr>
            <a:picLocks noChangeAspect="1"/>
          </p:cNvPicPr>
          <p:nvPr/>
        </p:nvPicPr>
        <p:blipFill>
          <a:blip r:embed="rId2">
            <a:alphaModFix amt="15000"/>
            <a:extLst>
              <a:ext uri="{28A0092B-C50C-407E-A947-70E740481C1C}">
                <a14:useLocalDpi xmlns:a14="http://schemas.microsoft.com/office/drawing/2010/main" val="0"/>
              </a:ext>
            </a:extLst>
          </a:blip>
          <a:stretch>
            <a:fillRect/>
          </a:stretch>
        </p:blipFill>
        <p:spPr>
          <a:xfrm>
            <a:off x="-1424940" y="-3982085"/>
            <a:ext cx="15041880" cy="15041880"/>
          </a:xfrm>
          <a:prstGeom prst="rect">
            <a:avLst/>
          </a:prstGeom>
        </p:spPr>
      </p:pic>
    </p:spTree>
    <p:extLst>
      <p:ext uri="{BB962C8B-B14F-4D97-AF65-F5344CB8AC3E}">
        <p14:creationId xmlns:p14="http://schemas.microsoft.com/office/powerpoint/2010/main" val="477899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gradFill>
          <a:gsLst>
            <a:gs pos="0">
              <a:schemeClr val="tx1">
                <a:lumMod val="95000"/>
                <a:lumOff val="5000"/>
              </a:schemeClr>
            </a:gs>
            <a:gs pos="50000">
              <a:schemeClr val="accent6">
                <a:satMod val="110000"/>
                <a:lumMod val="100000"/>
                <a:shade val="100000"/>
              </a:schemeClr>
            </a:gs>
            <a:gs pos="100000">
              <a:schemeClr val="tx1">
                <a:lumMod val="95000"/>
                <a:lumOff val="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20DA-5D18-4C94-AF86-E242FAFDEE10}"/>
              </a:ext>
            </a:extLst>
          </p:cNvPr>
          <p:cNvSpPr>
            <a:spLocks noGrp="1"/>
          </p:cNvSpPr>
          <p:nvPr>
            <p:ph type="title"/>
          </p:nvPr>
        </p:nvSpPr>
        <p:spPr>
          <a:xfrm>
            <a:off x="1297941" y="907097"/>
            <a:ext cx="3681412" cy="1224280"/>
          </a:xfrm>
        </p:spPr>
        <p:txBody>
          <a:bodyPr anchor="b"/>
          <a:lstStyle>
            <a:lvl1pPr>
              <a:defRPr sz="3200" b="0" cap="none" spc="0">
                <a:ln w="0"/>
                <a:solidFill>
                  <a:schemeClr val="bg1">
                    <a:lumMod val="95000"/>
                  </a:schemeClr>
                </a:solidFill>
                <a:effectLst>
                  <a:outerShdw blurRad="38100" dist="19050" dir="2700000" algn="tl" rotWithShape="0">
                    <a:schemeClr val="dk1">
                      <a:alpha val="40000"/>
                    </a:schemeClr>
                  </a:outerShdw>
                </a:effectLs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E0ED5B2-AAC7-4BF3-AD99-C3EB1A63CBE0}"/>
              </a:ext>
            </a:extLst>
          </p:cNvPr>
          <p:cNvSpPr>
            <a:spLocks noGrp="1"/>
          </p:cNvSpPr>
          <p:nvPr>
            <p:ph type="pic" idx="1"/>
          </p:nvPr>
        </p:nvSpPr>
        <p:spPr>
          <a:xfrm>
            <a:off x="5180011" y="915035"/>
            <a:ext cx="6172200" cy="502793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306FBF88-B4A7-44D0-9316-1D705E0B817D}"/>
              </a:ext>
            </a:extLst>
          </p:cNvPr>
          <p:cNvSpPr>
            <a:spLocks noGrp="1"/>
          </p:cNvSpPr>
          <p:nvPr>
            <p:ph type="body" sz="half" idx="2"/>
          </p:nvPr>
        </p:nvSpPr>
        <p:spPr>
          <a:xfrm>
            <a:off x="1308100" y="2131377"/>
            <a:ext cx="3681412" cy="3811588"/>
          </a:xfrm>
        </p:spPr>
        <p:txBody>
          <a:bodyPr/>
          <a:lstStyle>
            <a:lvl1pPr marL="0" indent="0">
              <a:buNone/>
              <a:defRPr sz="1600">
                <a:solidFill>
                  <a:schemeClr val="bg1">
                    <a:lumMod val="9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78895A-D1A1-49A4-8CDB-C69BF96DB029}"/>
              </a:ext>
            </a:extLst>
          </p:cNvPr>
          <p:cNvSpPr>
            <a:spLocks noGrp="1"/>
          </p:cNvSpPr>
          <p:nvPr>
            <p:ph type="dt" sz="half" idx="10"/>
          </p:nvPr>
        </p:nvSpPr>
        <p:spPr/>
        <p:txBody>
          <a:bodyPr/>
          <a:lstStyle/>
          <a:p>
            <a:fld id="{33A86F4C-5995-4C34-A406-5E3E59DE7E86}" type="datetimeFigureOut">
              <a:rPr lang="en-US" smtClean="0"/>
              <a:t>1/26/20</a:t>
            </a:fld>
            <a:endParaRPr lang="en-US"/>
          </a:p>
        </p:txBody>
      </p:sp>
      <p:sp>
        <p:nvSpPr>
          <p:cNvPr id="6" name="Footer Placeholder 5">
            <a:extLst>
              <a:ext uri="{FF2B5EF4-FFF2-40B4-BE49-F238E27FC236}">
                <a16:creationId xmlns:a16="http://schemas.microsoft.com/office/drawing/2014/main" id="{C8A8C944-5D7D-4047-90F2-FAF38B7C1B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E632F-B509-4927-B019-50E75661472F}"/>
              </a:ext>
            </a:extLst>
          </p:cNvPr>
          <p:cNvSpPr>
            <a:spLocks noGrp="1"/>
          </p:cNvSpPr>
          <p:nvPr>
            <p:ph type="sldNum" sz="quarter" idx="12"/>
          </p:nvPr>
        </p:nvSpPr>
        <p:spPr/>
        <p:txBody>
          <a:bodyPr/>
          <a:lstStyle/>
          <a:p>
            <a:fld id="{A732832B-8771-44E9-A6F7-FDD2C13B75BA}" type="slidenum">
              <a:rPr lang="en-US" smtClean="0"/>
              <a:t>‹#›</a:t>
            </a:fld>
            <a:endParaRPr lang="en-US"/>
          </a:p>
        </p:txBody>
      </p:sp>
      <p:pic>
        <p:nvPicPr>
          <p:cNvPr id="12" name="Picture 11">
            <a:extLst>
              <a:ext uri="{FF2B5EF4-FFF2-40B4-BE49-F238E27FC236}">
                <a16:creationId xmlns:a16="http://schemas.microsoft.com/office/drawing/2014/main" id="{683917D8-1927-4686-8FDE-F382621335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5471" y="4254500"/>
            <a:ext cx="4203700" cy="4203700"/>
          </a:xfrm>
          <a:prstGeom prst="rect">
            <a:avLst/>
          </a:prstGeom>
        </p:spPr>
      </p:pic>
    </p:spTree>
    <p:extLst>
      <p:ext uri="{BB962C8B-B14F-4D97-AF65-F5344CB8AC3E}">
        <p14:creationId xmlns:p14="http://schemas.microsoft.com/office/powerpoint/2010/main" val="1179566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76CA98-7CDE-41D8-8659-F507ACCE98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7DCEC54-C7E5-479B-82ED-B5CF217C5D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B8BA40-54A9-4626-A37A-6FA0DC1B0E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A86F4C-5995-4C34-A406-5E3E59DE7E86}" type="datetimeFigureOut">
              <a:rPr lang="en-US" smtClean="0"/>
              <a:t>1/26/20</a:t>
            </a:fld>
            <a:endParaRPr lang="en-US" dirty="0"/>
          </a:p>
        </p:txBody>
      </p:sp>
      <p:sp>
        <p:nvSpPr>
          <p:cNvPr id="5" name="Footer Placeholder 4">
            <a:extLst>
              <a:ext uri="{FF2B5EF4-FFF2-40B4-BE49-F238E27FC236}">
                <a16:creationId xmlns:a16="http://schemas.microsoft.com/office/drawing/2014/main" id="{1A272894-A340-40DC-929E-E6F7F07112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398845D-AA3D-4CD3-920A-8561F014D5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2832B-8771-44E9-A6F7-FDD2C13B75BA}" type="slidenum">
              <a:rPr lang="en-US" smtClean="0"/>
              <a:t>‹#›</a:t>
            </a:fld>
            <a:endParaRPr lang="en-US"/>
          </a:p>
        </p:txBody>
      </p:sp>
    </p:spTree>
    <p:extLst>
      <p:ext uri="{BB962C8B-B14F-4D97-AF65-F5344CB8AC3E}">
        <p14:creationId xmlns:p14="http://schemas.microsoft.com/office/powerpoint/2010/main" val="28130721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pressmyweb.com/webmarketing-e-marketing-communication/monetisation-site-web-affiliation/" TargetMode="External"/><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openclipart.org/detail/221925/compound-interest"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penclipart.org/detail/221925/compound-interest"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blogdemates.wordpress.com/2017/05/11/estadistica-3o-eso-enlaces/" TargetMode="External"/><Relationship Id="rId2" Type="http://schemas.openxmlformats.org/officeDocument/2006/relationships/image" Target="../media/image28.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en/boy-cartoon-checkup-clinic-comic-2027768/"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skillscommons.org/handle/taaccct/8679"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propublica.org/getinvolved/item/how-are-you-filing-your-federal-income-taxes" TargetMode="External"/><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hyperlink" Target="http://according-to-e.blogspot.com/2015_04_01_archive.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www.propublica.org/getinvolved/item/how-are-you-filing-your-federal-income-taxe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jpg"/><Relationship Id="rId9" Type="http://schemas.openxmlformats.org/officeDocument/2006/relationships/image" Target="../media/image48.jpeg"/></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hyperlink" Target="https://openclipart.org/detail/221925/compound-interest"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4closurefraud.org/2013/06/24/promontory-financial-group-paid-more-than-900-million-for-independent-foreclosure-review/"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en.wikipedia.org/wiki/Elementary_arithmetic"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flickr.com/photos/68751915@N05/6870886851/" TargetMode="External"/><Relationship Id="rId2" Type="http://schemas.openxmlformats.org/officeDocument/2006/relationships/image" Target="../media/image64.jp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hyperlink" Target="http://thesixthward.blogspot.com/2010_08_01_archive.htm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8" Type="http://schemas.openxmlformats.org/officeDocument/2006/relationships/hyperlink" Target="https://fr.wikipedia.org/wiki/Merrill_Lynch" TargetMode="External"/><Relationship Id="rId3" Type="http://schemas.openxmlformats.org/officeDocument/2006/relationships/hyperlink" Target="https://en.wikipedia.org/wiki/Charles_Schwab_Corporation" TargetMode="External"/><Relationship Id="rId7" Type="http://schemas.openxmlformats.org/officeDocument/2006/relationships/image" Target="../media/image69.jp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en.wikipedia.org/wiki/File:The_Vanguard_Group_Logo.svg" TargetMode="External"/><Relationship Id="rId10" Type="http://schemas.openxmlformats.org/officeDocument/2006/relationships/hyperlink" Target="http://www.flickr.com/photos/mncerts/11315117714/" TargetMode="External"/><Relationship Id="rId4" Type="http://schemas.openxmlformats.org/officeDocument/2006/relationships/image" Target="../media/image67.png"/><Relationship Id="rId9" Type="http://schemas.openxmlformats.org/officeDocument/2006/relationships/image" Target="../media/image70.jp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www.skillscommons.org/handle/taaccct/8679"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0833901-A372-E74F-B2D7-E6959BA96265}"/>
              </a:ext>
            </a:extLst>
          </p:cNvPr>
          <p:cNvSpPr/>
          <p:nvPr/>
        </p:nvSpPr>
        <p:spPr>
          <a:xfrm>
            <a:off x="4826000" y="4807466"/>
            <a:ext cx="2556933" cy="5265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531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535D5AC-6626-B846-B4FF-0DED0E88CB5A}"/>
              </a:ext>
            </a:extLst>
          </p:cNvPr>
          <p:cNvSpPr>
            <a:spLocks noGrp="1"/>
          </p:cNvSpPr>
          <p:nvPr>
            <p:ph type="subTitle" idx="1"/>
          </p:nvPr>
        </p:nvSpPr>
        <p:spPr>
          <a:xfrm>
            <a:off x="9140351" y="6061865"/>
            <a:ext cx="4355178" cy="534251"/>
          </a:xfrm>
        </p:spPr>
        <p:txBody>
          <a:bodyPr>
            <a:normAutofit/>
          </a:bodyPr>
          <a:lstStyle/>
          <a:p>
            <a:pPr algn="l"/>
            <a:r>
              <a:rPr lang="en-US" sz="2400" i="1" dirty="0">
                <a:solidFill>
                  <a:srgbClr val="1F2D29"/>
                </a:solidFill>
              </a:rPr>
              <a:t>	</a:t>
            </a:r>
          </a:p>
        </p:txBody>
      </p:sp>
      <p:sp>
        <p:nvSpPr>
          <p:cNvPr id="5" name="TextBox 4">
            <a:extLst>
              <a:ext uri="{FF2B5EF4-FFF2-40B4-BE49-F238E27FC236}">
                <a16:creationId xmlns:a16="http://schemas.microsoft.com/office/drawing/2014/main" id="{086A1E63-8ADD-8044-A4EC-9871CCBCBEFF}"/>
              </a:ext>
            </a:extLst>
          </p:cNvPr>
          <p:cNvSpPr txBox="1"/>
          <p:nvPr/>
        </p:nvSpPr>
        <p:spPr>
          <a:xfrm>
            <a:off x="1921300" y="1581519"/>
            <a:ext cx="10079106" cy="707886"/>
          </a:xfrm>
          <a:prstGeom prst="rect">
            <a:avLst/>
          </a:prstGeom>
          <a:noFill/>
        </p:spPr>
        <p:txBody>
          <a:bodyPr wrap="none" rtlCol="0">
            <a:spAutoFit/>
          </a:bodyPr>
          <a:lstStyle/>
          <a:p>
            <a:r>
              <a:rPr lang="en-US" sz="4000" u="sng" dirty="0"/>
              <a:t>Assets     	   –     	Debts          =    Net Worth</a:t>
            </a:r>
          </a:p>
        </p:txBody>
      </p:sp>
      <p:sp>
        <p:nvSpPr>
          <p:cNvPr id="6" name="Rectangle 5">
            <a:extLst>
              <a:ext uri="{FF2B5EF4-FFF2-40B4-BE49-F238E27FC236}">
                <a16:creationId xmlns:a16="http://schemas.microsoft.com/office/drawing/2014/main" id="{59121D38-12DB-1F46-AB71-C8D1B550ECE3}"/>
              </a:ext>
            </a:extLst>
          </p:cNvPr>
          <p:cNvSpPr/>
          <p:nvPr/>
        </p:nvSpPr>
        <p:spPr>
          <a:xfrm>
            <a:off x="507223" y="580425"/>
            <a:ext cx="5496505" cy="769441"/>
          </a:xfrm>
          <a:prstGeom prst="rect">
            <a:avLst/>
          </a:prstGeom>
        </p:spPr>
        <p:txBody>
          <a:bodyPr wrap="none">
            <a:spAutoFit/>
          </a:bodyPr>
          <a:lstStyle/>
          <a:p>
            <a:r>
              <a:rPr lang="en-US" sz="4400" dirty="0"/>
              <a:t>NET WORTH FORMULA</a:t>
            </a:r>
          </a:p>
        </p:txBody>
      </p:sp>
      <p:sp>
        <p:nvSpPr>
          <p:cNvPr id="8" name="Rounded Rectangle 7">
            <a:extLst>
              <a:ext uri="{FF2B5EF4-FFF2-40B4-BE49-F238E27FC236}">
                <a16:creationId xmlns:a16="http://schemas.microsoft.com/office/drawing/2014/main" id="{ABC7F480-CBA4-BC40-A191-175293D3FB86}"/>
              </a:ext>
            </a:extLst>
          </p:cNvPr>
          <p:cNvSpPr/>
          <p:nvPr/>
        </p:nvSpPr>
        <p:spPr>
          <a:xfrm>
            <a:off x="1921300" y="3428998"/>
            <a:ext cx="3091097" cy="2141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ASSETS</a:t>
            </a:r>
          </a:p>
          <a:p>
            <a:r>
              <a:rPr lang="en-US" sz="2400" dirty="0">
                <a:solidFill>
                  <a:schemeClr val="tx1"/>
                </a:solidFill>
              </a:rPr>
              <a:t>Checking/savings</a:t>
            </a:r>
          </a:p>
          <a:p>
            <a:r>
              <a:rPr lang="en-US" sz="2400" dirty="0">
                <a:solidFill>
                  <a:schemeClr val="tx1"/>
                </a:solidFill>
              </a:rPr>
              <a:t>Stocks/bonds</a:t>
            </a:r>
          </a:p>
          <a:p>
            <a:r>
              <a:rPr lang="en-US" sz="2400" dirty="0">
                <a:solidFill>
                  <a:schemeClr val="tx1"/>
                </a:solidFill>
              </a:rPr>
              <a:t>Home Market Value</a:t>
            </a:r>
          </a:p>
          <a:p>
            <a:r>
              <a:rPr lang="en-US" sz="2400" dirty="0">
                <a:solidFill>
                  <a:schemeClr val="tx1"/>
                </a:solidFill>
              </a:rPr>
              <a:t>Car Market Value</a:t>
            </a:r>
          </a:p>
        </p:txBody>
      </p:sp>
      <p:sp>
        <p:nvSpPr>
          <p:cNvPr id="15" name="Rounded Rectangle 14">
            <a:extLst>
              <a:ext uri="{FF2B5EF4-FFF2-40B4-BE49-F238E27FC236}">
                <a16:creationId xmlns:a16="http://schemas.microsoft.com/office/drawing/2014/main" id="{C72FC93B-CCB9-0842-AC05-06011D698469}"/>
              </a:ext>
            </a:extLst>
          </p:cNvPr>
          <p:cNvSpPr/>
          <p:nvPr/>
        </p:nvSpPr>
        <p:spPr>
          <a:xfrm>
            <a:off x="5696207" y="3428997"/>
            <a:ext cx="3091097" cy="21418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DEBTS</a:t>
            </a:r>
          </a:p>
          <a:p>
            <a:r>
              <a:rPr lang="en-US" sz="2400" dirty="0">
                <a:solidFill>
                  <a:schemeClr val="tx1"/>
                </a:solidFill>
              </a:rPr>
              <a:t>Student Loan</a:t>
            </a:r>
          </a:p>
          <a:p>
            <a:r>
              <a:rPr lang="en-US" sz="2400" dirty="0">
                <a:solidFill>
                  <a:schemeClr val="tx1"/>
                </a:solidFill>
              </a:rPr>
              <a:t>Credit Card Balan</a:t>
            </a:r>
          </a:p>
          <a:p>
            <a:r>
              <a:rPr lang="en-US" sz="2400" dirty="0">
                <a:solidFill>
                  <a:schemeClr val="tx1"/>
                </a:solidFill>
              </a:rPr>
              <a:t>Mortgage</a:t>
            </a:r>
          </a:p>
          <a:p>
            <a:r>
              <a:rPr lang="en-US" sz="2400" dirty="0">
                <a:solidFill>
                  <a:schemeClr val="tx1"/>
                </a:solidFill>
              </a:rPr>
              <a:t>Car Loan</a:t>
            </a:r>
          </a:p>
        </p:txBody>
      </p:sp>
      <p:sp>
        <p:nvSpPr>
          <p:cNvPr id="9" name="TextBox 8">
            <a:extLst>
              <a:ext uri="{FF2B5EF4-FFF2-40B4-BE49-F238E27FC236}">
                <a16:creationId xmlns:a16="http://schemas.microsoft.com/office/drawing/2014/main" id="{434E2697-14F1-534B-B83B-FC81D5BF0ADD}"/>
              </a:ext>
            </a:extLst>
          </p:cNvPr>
          <p:cNvSpPr txBox="1"/>
          <p:nvPr/>
        </p:nvSpPr>
        <p:spPr>
          <a:xfrm>
            <a:off x="5133729" y="3936830"/>
            <a:ext cx="441146" cy="1015663"/>
          </a:xfrm>
          <a:prstGeom prst="rect">
            <a:avLst/>
          </a:prstGeom>
          <a:noFill/>
        </p:spPr>
        <p:txBody>
          <a:bodyPr wrap="none" rtlCol="0">
            <a:spAutoFit/>
          </a:bodyPr>
          <a:lstStyle/>
          <a:p>
            <a:r>
              <a:rPr lang="en-US" sz="6000" dirty="0"/>
              <a:t>-</a:t>
            </a:r>
          </a:p>
        </p:txBody>
      </p:sp>
      <p:sp>
        <p:nvSpPr>
          <p:cNvPr id="17" name="TextBox 16">
            <a:extLst>
              <a:ext uri="{FF2B5EF4-FFF2-40B4-BE49-F238E27FC236}">
                <a16:creationId xmlns:a16="http://schemas.microsoft.com/office/drawing/2014/main" id="{6B5C6447-0F4D-DC44-B273-931920DD5AA2}"/>
              </a:ext>
            </a:extLst>
          </p:cNvPr>
          <p:cNvSpPr txBox="1"/>
          <p:nvPr/>
        </p:nvSpPr>
        <p:spPr>
          <a:xfrm>
            <a:off x="9029640" y="3936830"/>
            <a:ext cx="633507" cy="1015663"/>
          </a:xfrm>
          <a:prstGeom prst="rect">
            <a:avLst/>
          </a:prstGeom>
          <a:noFill/>
        </p:spPr>
        <p:txBody>
          <a:bodyPr wrap="none" rtlCol="0">
            <a:spAutoFit/>
          </a:bodyPr>
          <a:lstStyle/>
          <a:p>
            <a:r>
              <a:rPr lang="en-US" sz="6000" dirty="0"/>
              <a:t>=</a:t>
            </a:r>
          </a:p>
        </p:txBody>
      </p:sp>
      <p:sp>
        <p:nvSpPr>
          <p:cNvPr id="10" name="TextBox 9">
            <a:extLst>
              <a:ext uri="{FF2B5EF4-FFF2-40B4-BE49-F238E27FC236}">
                <a16:creationId xmlns:a16="http://schemas.microsoft.com/office/drawing/2014/main" id="{D455DAC8-9816-6740-AEC4-78EBAC866055}"/>
              </a:ext>
            </a:extLst>
          </p:cNvPr>
          <p:cNvSpPr txBox="1"/>
          <p:nvPr/>
        </p:nvSpPr>
        <p:spPr>
          <a:xfrm>
            <a:off x="9471114" y="3838179"/>
            <a:ext cx="2111797" cy="1323439"/>
          </a:xfrm>
          <a:prstGeom prst="rect">
            <a:avLst/>
          </a:prstGeom>
          <a:noFill/>
        </p:spPr>
        <p:txBody>
          <a:bodyPr wrap="none" rtlCol="0">
            <a:spAutoFit/>
          </a:bodyPr>
          <a:lstStyle/>
          <a:p>
            <a:pPr algn="ctr"/>
            <a:r>
              <a:rPr lang="en-US" sz="4000" dirty="0"/>
              <a:t>NET </a:t>
            </a:r>
          </a:p>
          <a:p>
            <a:pPr algn="ctr"/>
            <a:r>
              <a:rPr lang="en-US" sz="4000" dirty="0"/>
              <a:t>WORTH</a:t>
            </a:r>
          </a:p>
        </p:txBody>
      </p:sp>
    </p:spTree>
    <p:extLst>
      <p:ext uri="{BB962C8B-B14F-4D97-AF65-F5344CB8AC3E}">
        <p14:creationId xmlns:p14="http://schemas.microsoft.com/office/powerpoint/2010/main" val="697510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2C881-B605-AF43-B060-96CCEF0B0EF0}"/>
              </a:ext>
            </a:extLst>
          </p:cNvPr>
          <p:cNvSpPr>
            <a:spLocks noGrp="1"/>
          </p:cNvSpPr>
          <p:nvPr>
            <p:ph type="title"/>
          </p:nvPr>
        </p:nvSpPr>
        <p:spPr>
          <a:xfrm>
            <a:off x="341208" y="365125"/>
            <a:ext cx="11012592" cy="1325563"/>
          </a:xfrm>
        </p:spPr>
        <p:txBody>
          <a:bodyPr>
            <a:normAutofit fontScale="90000"/>
          </a:bodyPr>
          <a:lstStyle/>
          <a:p>
            <a:r>
              <a:rPr lang="en-US" sz="4800" dirty="0">
                <a:solidFill>
                  <a:srgbClr val="1F2D29"/>
                </a:solidFill>
                <a:latin typeface="+mn-lt"/>
              </a:rPr>
              <a:t>Physician Expected Net Worth Form</a:t>
            </a:r>
            <a:r>
              <a:rPr lang="en-US" dirty="0">
                <a:solidFill>
                  <a:srgbClr val="1F2D29"/>
                </a:solidFill>
                <a:latin typeface="+mn-lt"/>
              </a:rPr>
              <a:t>ula:</a:t>
            </a:r>
            <a:br>
              <a:rPr lang="en-US" dirty="0">
                <a:solidFill>
                  <a:srgbClr val="1F2D29"/>
                </a:solidFill>
              </a:rPr>
            </a:br>
            <a:endParaRPr lang="en-US" dirty="0"/>
          </a:p>
        </p:txBody>
      </p:sp>
      <p:sp>
        <p:nvSpPr>
          <p:cNvPr id="3" name="Content Placeholder 2">
            <a:extLst>
              <a:ext uri="{FF2B5EF4-FFF2-40B4-BE49-F238E27FC236}">
                <a16:creationId xmlns:a16="http://schemas.microsoft.com/office/drawing/2014/main" id="{063F9DA8-F5D6-554C-8F29-3C188FE21638}"/>
              </a:ext>
            </a:extLst>
          </p:cNvPr>
          <p:cNvSpPr>
            <a:spLocks noGrp="1"/>
          </p:cNvSpPr>
          <p:nvPr>
            <p:ph idx="1"/>
          </p:nvPr>
        </p:nvSpPr>
        <p:spPr>
          <a:xfrm>
            <a:off x="341208" y="1825625"/>
            <a:ext cx="11647592" cy="4351338"/>
          </a:xfrm>
        </p:spPr>
        <p:txBody>
          <a:bodyPr/>
          <a:lstStyle/>
          <a:p>
            <a:pPr marL="0" indent="0">
              <a:buNone/>
            </a:pPr>
            <a:endParaRPr lang="en-US" dirty="0">
              <a:solidFill>
                <a:srgbClr val="1F2D29"/>
              </a:solidFill>
            </a:endParaRPr>
          </a:p>
          <a:p>
            <a:pPr marL="0" indent="0" algn="ctr">
              <a:buNone/>
            </a:pPr>
            <a:r>
              <a:rPr lang="en-US" sz="3600" dirty="0">
                <a:solidFill>
                  <a:srgbClr val="1F2D29"/>
                </a:solidFill>
                <a:highlight>
                  <a:srgbClr val="DDB83C"/>
                </a:highlight>
              </a:rPr>
              <a:t>Salary x Years in practice x 0.3 - $200,000</a:t>
            </a:r>
          </a:p>
          <a:p>
            <a:pPr marL="0" indent="0">
              <a:buNone/>
            </a:pPr>
            <a:endParaRPr lang="en-US" sz="3600" dirty="0">
              <a:solidFill>
                <a:srgbClr val="1F2D29"/>
              </a:solidFill>
              <a:highlight>
                <a:srgbClr val="DDB83C"/>
              </a:highlight>
            </a:endParaRPr>
          </a:p>
          <a:p>
            <a:pPr marL="0" indent="0">
              <a:buNone/>
            </a:pPr>
            <a:r>
              <a:rPr lang="en-US" sz="3600" dirty="0">
                <a:solidFill>
                  <a:srgbClr val="1F2D29"/>
                </a:solidFill>
              </a:rPr>
              <a:t>($200,000 salary) x (5 years in practice) x (.3) - $200,000  </a:t>
            </a:r>
          </a:p>
          <a:p>
            <a:pPr marL="0" indent="0">
              <a:buNone/>
            </a:pPr>
            <a:r>
              <a:rPr lang="en-US" sz="3600" dirty="0">
                <a:solidFill>
                  <a:srgbClr val="1F2D29"/>
                </a:solidFill>
              </a:rPr>
              <a:t>									   </a:t>
            </a:r>
            <a:r>
              <a:rPr lang="en-US" sz="3600" b="1" dirty="0">
                <a:solidFill>
                  <a:srgbClr val="1F2D29"/>
                </a:solidFill>
              </a:rPr>
              <a:t>= $100,000</a:t>
            </a:r>
            <a:endParaRPr lang="en-US" sz="3600" b="1" dirty="0"/>
          </a:p>
        </p:txBody>
      </p:sp>
      <p:sp>
        <p:nvSpPr>
          <p:cNvPr id="5" name="Rectangle 4">
            <a:extLst>
              <a:ext uri="{FF2B5EF4-FFF2-40B4-BE49-F238E27FC236}">
                <a16:creationId xmlns:a16="http://schemas.microsoft.com/office/drawing/2014/main" id="{D4DD3950-37BF-6640-BC89-5784C9C6F9B9}"/>
              </a:ext>
            </a:extLst>
          </p:cNvPr>
          <p:cNvSpPr/>
          <p:nvPr/>
        </p:nvSpPr>
        <p:spPr>
          <a:xfrm>
            <a:off x="341208" y="6488668"/>
            <a:ext cx="3718134" cy="369332"/>
          </a:xfrm>
          <a:prstGeom prst="rect">
            <a:avLst/>
          </a:prstGeom>
        </p:spPr>
        <p:txBody>
          <a:bodyPr wrap="none">
            <a:spAutoFit/>
          </a:bodyPr>
          <a:lstStyle/>
          <a:p>
            <a:r>
              <a:rPr lang="en-US" dirty="0"/>
              <a:t>White Coat Investor, Chapters 2 and 6</a:t>
            </a:r>
          </a:p>
        </p:txBody>
      </p:sp>
    </p:spTree>
    <p:extLst>
      <p:ext uri="{BB962C8B-B14F-4D97-AF65-F5344CB8AC3E}">
        <p14:creationId xmlns:p14="http://schemas.microsoft.com/office/powerpoint/2010/main" val="1557144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DEBT</a:t>
            </a:r>
          </a:p>
          <a:p>
            <a:pPr algn="ctr"/>
            <a:endParaRPr lang="en-US" sz="3600" dirty="0">
              <a:solidFill>
                <a:srgbClr val="FEFFFF"/>
              </a:solidFill>
            </a:endParaRPr>
          </a:p>
          <a:p>
            <a:pPr algn="ctr"/>
            <a:r>
              <a:rPr lang="en-US" sz="3600" dirty="0">
                <a:solidFill>
                  <a:srgbClr val="FEFFFF"/>
                </a:solidFill>
              </a:rPr>
              <a:t>HOUSE, CARS, STUDENT LOANS</a:t>
            </a:r>
            <a:br>
              <a:rPr lang="en-US" sz="3200" dirty="0">
                <a:solidFill>
                  <a:srgbClr val="FEFFFF"/>
                </a:solidFill>
              </a:rPr>
            </a:br>
            <a:br>
              <a:rPr lang="en-US" dirty="0">
                <a:solidFill>
                  <a:schemeClr val="bg1"/>
                </a:solidFill>
              </a:rPr>
            </a:br>
            <a:endParaRPr lang="en-US" dirty="0"/>
          </a:p>
        </p:txBody>
      </p:sp>
      <p:pic>
        <p:nvPicPr>
          <p:cNvPr id="5" name="Picture 2" descr="https://i2.wp.com/www.soldbymetro.com/wp-content/uploads/2017/12/13254714_1706816832914038_7332828101705011016_o-1.jpg?resize=735%2C437&amp;ssl=1">
            <a:extLst>
              <a:ext uri="{FF2B5EF4-FFF2-40B4-BE49-F238E27FC236}">
                <a16:creationId xmlns:a16="http://schemas.microsoft.com/office/drawing/2014/main" id="{ECE8C0F3-B08C-C342-897E-1F9D3B6E0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935" y="2126303"/>
            <a:ext cx="4382070" cy="260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884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609124" y="2667234"/>
            <a:ext cx="5427226" cy="2242036"/>
          </a:xfrm>
        </p:spPr>
        <p:txBody>
          <a:bodyPr>
            <a:normAutofit fontScale="90000"/>
          </a:bodyPr>
          <a:lstStyle/>
          <a:p>
            <a:pPr algn="l"/>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3" name="Subtitle 2">
            <a:extLst>
              <a:ext uri="{FF2B5EF4-FFF2-40B4-BE49-F238E27FC236}">
                <a16:creationId xmlns:a16="http://schemas.microsoft.com/office/drawing/2014/main" id="{9535D5AC-6626-B846-B4FF-0DED0E88CB5A}"/>
              </a:ext>
            </a:extLst>
          </p:cNvPr>
          <p:cNvSpPr>
            <a:spLocks noGrp="1"/>
          </p:cNvSpPr>
          <p:nvPr>
            <p:ph type="subTitle" idx="1"/>
          </p:nvPr>
        </p:nvSpPr>
        <p:spPr>
          <a:xfrm>
            <a:off x="9202637" y="6150160"/>
            <a:ext cx="4355178" cy="534251"/>
          </a:xfrm>
        </p:spPr>
        <p:txBody>
          <a:bodyPr>
            <a:normAutofit/>
          </a:bodyPr>
          <a:lstStyle/>
          <a:p>
            <a:pPr algn="l"/>
            <a:endParaRPr lang="en-US" sz="2400" i="1" dirty="0">
              <a:solidFill>
                <a:srgbClr val="1F2D29"/>
              </a:solidFill>
            </a:endParaRPr>
          </a:p>
        </p:txBody>
      </p:sp>
      <p:sp>
        <p:nvSpPr>
          <p:cNvPr id="4" name="AutoShape 2"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0DD293C0-04B7-BD45-900B-101AB05B963D}"/>
              </a:ext>
            </a:extLst>
          </p:cNvPr>
          <p:cNvSpPr>
            <a:spLocks noChangeAspect="1" noChangeArrowheads="1"/>
          </p:cNvSpPr>
          <p:nvPr/>
        </p:nvSpPr>
        <p:spPr bwMode="auto">
          <a:xfrm>
            <a:off x="4102100" y="4381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4"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48C30983-D0B5-F64A-9B7E-21EE67F04509}"/>
              </a:ext>
            </a:extLst>
          </p:cNvPr>
          <p:cNvSpPr>
            <a:spLocks noChangeAspect="1" noChangeArrowheads="1"/>
          </p:cNvSpPr>
          <p:nvPr/>
        </p:nvSpPr>
        <p:spPr bwMode="auto">
          <a:xfrm>
            <a:off x="4254500" y="5905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E4DC7F27-2ADB-2341-AA47-A583E4ABEBB5}"/>
              </a:ext>
            </a:extLst>
          </p:cNvPr>
          <p:cNvSpPr>
            <a:spLocks noChangeAspect="1" noChangeArrowheads="1"/>
          </p:cNvSpPr>
          <p:nvPr/>
        </p:nvSpPr>
        <p:spPr bwMode="auto">
          <a:xfrm>
            <a:off x="4406900" y="7429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7BB9D556-A15F-9340-BE3C-D6894E8ED02B}"/>
              </a:ext>
            </a:extLst>
          </p:cNvPr>
          <p:cNvSpPr>
            <a:spLocks noChangeAspect="1" noChangeArrowheads="1"/>
          </p:cNvSpPr>
          <p:nvPr/>
        </p:nvSpPr>
        <p:spPr bwMode="auto">
          <a:xfrm>
            <a:off x="4559300" y="8953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30C1D7AF-3863-A24D-B32D-85B6525D8AC8}"/>
              </a:ext>
            </a:extLst>
          </p:cNvPr>
          <p:cNvSpPr txBox="1"/>
          <p:nvPr/>
        </p:nvSpPr>
        <p:spPr>
          <a:xfrm>
            <a:off x="457201" y="291948"/>
            <a:ext cx="5317066" cy="2123658"/>
          </a:xfrm>
          <a:prstGeom prst="rect">
            <a:avLst/>
          </a:prstGeom>
          <a:noFill/>
        </p:spPr>
        <p:txBody>
          <a:bodyPr wrap="square" rtlCol="0">
            <a:spAutoFit/>
          </a:bodyPr>
          <a:lstStyle/>
          <a:p>
            <a:r>
              <a:rPr lang="en-US" sz="4400" dirty="0"/>
              <a:t>Appreciating Assets</a:t>
            </a:r>
          </a:p>
          <a:p>
            <a:r>
              <a:rPr lang="en-US" sz="4400" dirty="0"/>
              <a:t>Vs</a:t>
            </a:r>
          </a:p>
          <a:p>
            <a:r>
              <a:rPr lang="en-US" sz="4400" dirty="0"/>
              <a:t>Depreciating Assets </a:t>
            </a:r>
          </a:p>
        </p:txBody>
      </p:sp>
      <p:pic>
        <p:nvPicPr>
          <p:cNvPr id="15" name="Picture 14" descr="A couple of people that are standing in the street&#13;&#10;&#13;&#10;Description automatically generated">
            <a:extLst>
              <a:ext uri="{FF2B5EF4-FFF2-40B4-BE49-F238E27FC236}">
                <a16:creationId xmlns:a16="http://schemas.microsoft.com/office/drawing/2014/main" id="{079A2296-7811-DE4B-805D-7DB82671529B}"/>
              </a:ext>
            </a:extLst>
          </p:cNvPr>
          <p:cNvPicPr>
            <a:picLocks noChangeAspect="1"/>
          </p:cNvPicPr>
          <p:nvPr/>
        </p:nvPicPr>
        <p:blipFill>
          <a:blip r:embed="rId2"/>
          <a:stretch>
            <a:fillRect/>
          </a:stretch>
        </p:blipFill>
        <p:spPr>
          <a:xfrm>
            <a:off x="8627626" y="173589"/>
            <a:ext cx="3434159" cy="3895258"/>
          </a:xfrm>
          <a:prstGeom prst="rect">
            <a:avLst/>
          </a:prstGeom>
        </p:spPr>
      </p:pic>
      <p:pic>
        <p:nvPicPr>
          <p:cNvPr id="12" name="Picture 11" descr="A body of water with a city in the background&#13;&#10;&#13;&#10;Description automatically generated">
            <a:extLst>
              <a:ext uri="{FF2B5EF4-FFF2-40B4-BE49-F238E27FC236}">
                <a16:creationId xmlns:a16="http://schemas.microsoft.com/office/drawing/2014/main" id="{9A3E29E9-BF1F-EE4A-9A7F-9193665DDA2C}"/>
              </a:ext>
            </a:extLst>
          </p:cNvPr>
          <p:cNvPicPr>
            <a:picLocks noChangeAspect="1"/>
          </p:cNvPicPr>
          <p:nvPr/>
        </p:nvPicPr>
        <p:blipFill>
          <a:blip r:embed="rId3"/>
          <a:stretch>
            <a:fillRect/>
          </a:stretch>
        </p:blipFill>
        <p:spPr>
          <a:xfrm>
            <a:off x="4186497" y="3124173"/>
            <a:ext cx="4208204" cy="3480722"/>
          </a:xfrm>
          <a:prstGeom prst="rect">
            <a:avLst/>
          </a:prstGeom>
        </p:spPr>
      </p:pic>
      <p:pic>
        <p:nvPicPr>
          <p:cNvPr id="27650" name="Picture 2" descr="http://media1.picsearch.com/is?r6v6cwHuvA-pwSEDhNq-pvXetLDJlfKaiYgrH7vymqM&amp;height=341">
            <a:extLst>
              <a:ext uri="{FF2B5EF4-FFF2-40B4-BE49-F238E27FC236}">
                <a16:creationId xmlns:a16="http://schemas.microsoft.com/office/drawing/2014/main" id="{08948B29-B488-B040-8768-D60934DA9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522" y="3124172"/>
            <a:ext cx="3137819" cy="3519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525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2378958" y="2003407"/>
            <a:ext cx="5427226" cy="2242036"/>
          </a:xfrm>
        </p:spPr>
        <p:txBody>
          <a:bodyPr>
            <a:normAutofit fontScale="90000"/>
          </a:bodyPr>
          <a:lstStyle/>
          <a:p>
            <a:pPr algn="l"/>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4" name="AutoShape 2"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0DD293C0-04B7-BD45-900B-101AB05B963D}"/>
              </a:ext>
            </a:extLst>
          </p:cNvPr>
          <p:cNvSpPr>
            <a:spLocks noChangeAspect="1" noChangeArrowheads="1"/>
          </p:cNvSpPr>
          <p:nvPr/>
        </p:nvSpPr>
        <p:spPr bwMode="auto">
          <a:xfrm>
            <a:off x="4102100" y="4381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48C30983-D0B5-F64A-9B7E-21EE67F04509}"/>
              </a:ext>
            </a:extLst>
          </p:cNvPr>
          <p:cNvSpPr>
            <a:spLocks noChangeAspect="1" noChangeArrowheads="1"/>
          </p:cNvSpPr>
          <p:nvPr/>
        </p:nvSpPr>
        <p:spPr bwMode="auto">
          <a:xfrm>
            <a:off x="4254500" y="5905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E4DC7F27-2ADB-2341-AA47-A583E4ABEBB5}"/>
              </a:ext>
            </a:extLst>
          </p:cNvPr>
          <p:cNvSpPr>
            <a:spLocks noChangeAspect="1" noChangeArrowheads="1"/>
          </p:cNvSpPr>
          <p:nvPr/>
        </p:nvSpPr>
        <p:spPr bwMode="auto">
          <a:xfrm>
            <a:off x="4406900" y="7429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 descr="https://dl-mail.ymail.com/ws/download/mailboxes/@.id==VjN-KFVZHnR44VEZ2o_0kDe0pBZyh1hlhl_WbtsjLIEnkXj6fqMAiVG56sT_TFfaojeyXh8hRBYLo4rn4H7Oa1zE2A/messages/@.id==ABI8tnIEYcDSXDplmQ1CiEAETUI/content/parts/@.id==2/raw?appid=YMailNorrin&amp;ymreqid=126f0fc1-bfbf-33f8-1caf-0a058d01d200&amp;token=zitEzqOML3j84e6ealFTT5U7-km5qEQF52lp7AcCuBYJU61CAsMq2ZvXN299eax1olvG2wS2LPutTVSvJ0cBfrDwbw_iRTv1wQBx7gRRH73hBLnz2bZQufgc5_eQwIX-">
            <a:extLst>
              <a:ext uri="{FF2B5EF4-FFF2-40B4-BE49-F238E27FC236}">
                <a16:creationId xmlns:a16="http://schemas.microsoft.com/office/drawing/2014/main" id="{7BB9D556-A15F-9340-BE3C-D6894E8ED02B}"/>
              </a:ext>
            </a:extLst>
          </p:cNvPr>
          <p:cNvSpPr>
            <a:spLocks noChangeAspect="1" noChangeArrowheads="1"/>
          </p:cNvSpPr>
          <p:nvPr/>
        </p:nvSpPr>
        <p:spPr bwMode="auto">
          <a:xfrm>
            <a:off x="4559300" y="895350"/>
            <a:ext cx="3987800" cy="598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CDF130F0-6A84-E849-A342-A21AE35DCBDC}"/>
              </a:ext>
            </a:extLst>
          </p:cNvPr>
          <p:cNvSpPr txBox="1"/>
          <p:nvPr/>
        </p:nvSpPr>
        <p:spPr>
          <a:xfrm>
            <a:off x="1502855" y="107008"/>
            <a:ext cx="2626232" cy="1261884"/>
          </a:xfrm>
          <a:prstGeom prst="rect">
            <a:avLst/>
          </a:prstGeom>
          <a:noFill/>
        </p:spPr>
        <p:txBody>
          <a:bodyPr wrap="none" rtlCol="0">
            <a:spAutoFit/>
          </a:bodyPr>
          <a:lstStyle/>
          <a:p>
            <a:endParaRPr lang="en-US" sz="4000" dirty="0"/>
          </a:p>
          <a:p>
            <a:r>
              <a:rPr lang="en-US" sz="3600" dirty="0"/>
              <a:t>REAL ESTATE </a:t>
            </a:r>
          </a:p>
        </p:txBody>
      </p:sp>
      <p:sp>
        <p:nvSpPr>
          <p:cNvPr id="9" name="TextBox 8">
            <a:extLst>
              <a:ext uri="{FF2B5EF4-FFF2-40B4-BE49-F238E27FC236}">
                <a16:creationId xmlns:a16="http://schemas.microsoft.com/office/drawing/2014/main" id="{F85A26F1-502B-C443-9593-C97A6A7B19C5}"/>
              </a:ext>
            </a:extLst>
          </p:cNvPr>
          <p:cNvSpPr txBox="1"/>
          <p:nvPr/>
        </p:nvSpPr>
        <p:spPr>
          <a:xfrm>
            <a:off x="1242680" y="1852434"/>
            <a:ext cx="7699782" cy="2831544"/>
          </a:xfrm>
          <a:prstGeom prst="rect">
            <a:avLst/>
          </a:prstGeom>
          <a:noFill/>
        </p:spPr>
        <p:txBody>
          <a:bodyPr wrap="square" rtlCol="0">
            <a:spAutoFit/>
          </a:bodyPr>
          <a:lstStyle/>
          <a:p>
            <a:pPr marL="457200" indent="-457200">
              <a:buFont typeface="Arial" panose="020B0604020202020204" pitchFamily="34" charset="0"/>
              <a:buChar char="•"/>
            </a:pPr>
            <a:r>
              <a:rPr lang="en-US" sz="3200" dirty="0"/>
              <a:t>Location</a:t>
            </a:r>
          </a:p>
          <a:p>
            <a:endParaRPr lang="en-US" sz="1200" dirty="0"/>
          </a:p>
          <a:p>
            <a:pPr marL="457200" indent="-457200">
              <a:buFont typeface="Arial" panose="020B0604020202020204" pitchFamily="34" charset="0"/>
              <a:buChar char="•"/>
            </a:pPr>
            <a:endParaRPr lang="en-US" sz="1200" dirty="0"/>
          </a:p>
          <a:p>
            <a:pPr marL="457200" indent="-457200">
              <a:buFont typeface="Arial" panose="020B0604020202020204" pitchFamily="34" charset="0"/>
              <a:buChar char="•"/>
            </a:pPr>
            <a:r>
              <a:rPr lang="en-US" sz="3200" dirty="0"/>
              <a:t>Family, circle of friends</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r>
              <a:rPr lang="en-US" sz="3200" dirty="0"/>
              <a:t>  Higher cost of living: CA, NYC, Chicago</a:t>
            </a:r>
          </a:p>
          <a:p>
            <a:endParaRPr lang="en-US" sz="2800" dirty="0"/>
          </a:p>
          <a:p>
            <a:pPr marL="285750" indent="-285750">
              <a:buFont typeface="Arial" panose="020B0604020202020204" pitchFamily="34" charset="0"/>
              <a:buChar char="•"/>
            </a:pPr>
            <a:endParaRPr lang="en-US" dirty="0"/>
          </a:p>
        </p:txBody>
      </p:sp>
      <p:pic>
        <p:nvPicPr>
          <p:cNvPr id="10" name="Picture 9" descr="choice_arrow_shutterstock_67917433.jpg">
            <a:extLst>
              <a:ext uri="{FF2B5EF4-FFF2-40B4-BE49-F238E27FC236}">
                <a16:creationId xmlns:a16="http://schemas.microsoft.com/office/drawing/2014/main" id="{4FEC8D71-3692-A544-AB7E-1B4B979E6713}"/>
              </a:ext>
            </a:extLst>
          </p:cNvPr>
          <p:cNvPicPr/>
          <p:nvPr/>
        </p:nvPicPr>
        <p:blipFill>
          <a:blip r:embed="rId3" cstate="print"/>
          <a:stretch>
            <a:fillRect/>
          </a:stretch>
        </p:blipFill>
        <p:spPr bwMode="auto">
          <a:xfrm>
            <a:off x="9459487" y="1929993"/>
            <a:ext cx="2412234" cy="3607613"/>
          </a:xfrm>
          <a:prstGeom prst="rect">
            <a:avLst/>
          </a:prstGeom>
          <a:noFill/>
          <a:ln w="9525">
            <a:noFill/>
            <a:miter lim="800000"/>
            <a:headEnd/>
            <a:tailEnd/>
          </a:ln>
          <a:effectLst/>
        </p:spPr>
      </p:pic>
    </p:spTree>
    <p:extLst>
      <p:ext uri="{BB962C8B-B14F-4D97-AF65-F5344CB8AC3E}">
        <p14:creationId xmlns:p14="http://schemas.microsoft.com/office/powerpoint/2010/main" val="296177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363378-316B-EB41-99AA-7EF065838C80}"/>
              </a:ext>
            </a:extLst>
          </p:cNvPr>
          <p:cNvSpPr/>
          <p:nvPr/>
        </p:nvSpPr>
        <p:spPr>
          <a:xfrm>
            <a:off x="1588559" y="478071"/>
            <a:ext cx="6945299" cy="584775"/>
          </a:xfrm>
          <a:prstGeom prst="rect">
            <a:avLst/>
          </a:prstGeom>
        </p:spPr>
        <p:txBody>
          <a:bodyPr wrap="none">
            <a:spAutoFit/>
          </a:bodyPr>
          <a:lstStyle/>
          <a:p>
            <a:r>
              <a:rPr lang="en-US" sz="3200" dirty="0"/>
              <a:t>REAL ESTATE- Cost Considerations </a:t>
            </a:r>
          </a:p>
        </p:txBody>
      </p:sp>
      <p:sp>
        <p:nvSpPr>
          <p:cNvPr id="5" name="Rectangle 4">
            <a:extLst>
              <a:ext uri="{FF2B5EF4-FFF2-40B4-BE49-F238E27FC236}">
                <a16:creationId xmlns:a16="http://schemas.microsoft.com/office/drawing/2014/main" id="{EE8FBE56-8FBC-6F45-B5D6-649E6EE69C52}"/>
              </a:ext>
            </a:extLst>
          </p:cNvPr>
          <p:cNvSpPr/>
          <p:nvPr/>
        </p:nvSpPr>
        <p:spPr>
          <a:xfrm>
            <a:off x="1588559" y="1549278"/>
            <a:ext cx="9169088" cy="1015663"/>
          </a:xfrm>
          <a:prstGeom prst="rect">
            <a:avLst/>
          </a:prstGeom>
        </p:spPr>
        <p:txBody>
          <a:bodyPr wrap="square">
            <a:spAutoFit/>
          </a:bodyPr>
          <a:lstStyle/>
          <a:p>
            <a:pPr marL="457200" indent="-457200">
              <a:buFont typeface="Arial" panose="020B0604020202020204" pitchFamily="34" charset="0"/>
              <a:buChar char="•"/>
            </a:pPr>
            <a:r>
              <a:rPr lang="en-US" sz="3200" dirty="0"/>
              <a:t>Cost of living Calculator: </a:t>
            </a:r>
          </a:p>
          <a:p>
            <a:pPr marL="914400" lvl="1" indent="-457200">
              <a:buFont typeface="Arial" panose="020B0604020202020204" pitchFamily="34" charset="0"/>
              <a:buChar char="•"/>
            </a:pPr>
            <a:r>
              <a:rPr lang="en-US" sz="2800" dirty="0"/>
              <a:t>https://</a:t>
            </a:r>
            <a:r>
              <a:rPr lang="en-US" sz="2800" dirty="0" err="1"/>
              <a:t>www.nerdwallet.com</a:t>
            </a:r>
            <a:r>
              <a:rPr lang="en-US" sz="2800" dirty="0"/>
              <a:t>/cost-of-living-calculator</a:t>
            </a:r>
          </a:p>
        </p:txBody>
      </p:sp>
      <p:pic>
        <p:nvPicPr>
          <p:cNvPr id="6" name="Picture 5" descr="A screenshot of a cell phone&#10;&#10;Description automatically generated">
            <a:extLst>
              <a:ext uri="{FF2B5EF4-FFF2-40B4-BE49-F238E27FC236}">
                <a16:creationId xmlns:a16="http://schemas.microsoft.com/office/drawing/2014/main" id="{F91126D5-C568-F64E-A97A-85A3B18AEAE0}"/>
              </a:ext>
            </a:extLst>
          </p:cNvPr>
          <p:cNvPicPr>
            <a:picLocks noChangeAspect="1"/>
          </p:cNvPicPr>
          <p:nvPr/>
        </p:nvPicPr>
        <p:blipFill>
          <a:blip r:embed="rId3"/>
          <a:stretch>
            <a:fillRect/>
          </a:stretch>
        </p:blipFill>
        <p:spPr>
          <a:xfrm>
            <a:off x="1241737" y="2750162"/>
            <a:ext cx="9708526" cy="3085795"/>
          </a:xfrm>
          <a:prstGeom prst="rect">
            <a:avLst/>
          </a:prstGeom>
        </p:spPr>
      </p:pic>
    </p:spTree>
    <p:extLst>
      <p:ext uri="{BB962C8B-B14F-4D97-AF65-F5344CB8AC3E}">
        <p14:creationId xmlns:p14="http://schemas.microsoft.com/office/powerpoint/2010/main" val="2464854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7771-782B-5440-BFAB-D27CDBE387F9}"/>
              </a:ext>
            </a:extLst>
          </p:cNvPr>
          <p:cNvSpPr>
            <a:spLocks noGrp="1"/>
          </p:cNvSpPr>
          <p:nvPr>
            <p:ph type="title"/>
          </p:nvPr>
        </p:nvSpPr>
        <p:spPr>
          <a:xfrm>
            <a:off x="1972664" y="1622906"/>
            <a:ext cx="3845704" cy="3367102"/>
          </a:xfrm>
        </p:spPr>
        <p:txBody>
          <a:bodyPr vert="horz" lIns="91440" tIns="45720" rIns="91440" bIns="45720" rtlCol="0" anchor="t">
            <a:noAutofit/>
          </a:bodyPr>
          <a:lstStyle/>
          <a:p>
            <a:pPr algn="l"/>
            <a:br>
              <a:rPr lang="en-US" sz="3600" dirty="0"/>
            </a:br>
            <a:br>
              <a:rPr lang="en-US" sz="3600" dirty="0"/>
            </a:br>
            <a:endParaRPr lang="en-US" sz="3600" dirty="0"/>
          </a:p>
        </p:txBody>
      </p:sp>
      <p:sp>
        <p:nvSpPr>
          <p:cNvPr id="4" name="Content Placeholder 3">
            <a:extLst>
              <a:ext uri="{FF2B5EF4-FFF2-40B4-BE49-F238E27FC236}">
                <a16:creationId xmlns:a16="http://schemas.microsoft.com/office/drawing/2014/main" id="{A34498DA-CA12-A94F-BAEA-B3AE8A40709E}"/>
              </a:ext>
            </a:extLst>
          </p:cNvPr>
          <p:cNvSpPr>
            <a:spLocks noGrp="1"/>
          </p:cNvSpPr>
          <p:nvPr>
            <p:ph idx="1"/>
          </p:nvPr>
        </p:nvSpPr>
        <p:spPr>
          <a:xfrm>
            <a:off x="1452282" y="2052116"/>
            <a:ext cx="5528109" cy="3997828"/>
          </a:xfrm>
        </p:spPr>
        <p:txBody>
          <a:bodyPr/>
          <a:lstStyle/>
          <a:p>
            <a:pPr marL="514350" indent="-514350">
              <a:buFont typeface="+mj-lt"/>
              <a:buAutoNum type="arabicParenR"/>
            </a:pPr>
            <a:r>
              <a:rPr lang="en-US" sz="2800" dirty="0"/>
              <a:t>Rent for a year or two</a:t>
            </a:r>
            <a:r>
              <a:rPr lang="en-US" sz="2800" i="1" dirty="0"/>
              <a:t>, OR</a:t>
            </a:r>
          </a:p>
          <a:p>
            <a:pPr marL="514350" indent="-514350">
              <a:buAutoNum type="arabicParenR"/>
            </a:pPr>
            <a:r>
              <a:rPr lang="en-US" sz="2800" dirty="0"/>
              <a:t>Buy Starter Home </a:t>
            </a:r>
            <a:r>
              <a:rPr lang="en-US" sz="2600" i="1" dirty="0"/>
              <a:t>OR</a:t>
            </a:r>
          </a:p>
          <a:p>
            <a:pPr marL="514350" indent="-514350">
              <a:buAutoNum type="arabicParenR"/>
            </a:pPr>
            <a:r>
              <a:rPr lang="en-US" sz="2800" dirty="0"/>
              <a:t>Purchase dream home using a physician loan</a:t>
            </a:r>
          </a:p>
          <a:p>
            <a:endParaRPr lang="en-US" dirty="0"/>
          </a:p>
        </p:txBody>
      </p:sp>
      <p:sp>
        <p:nvSpPr>
          <p:cNvPr id="6" name="TextBox 5">
            <a:extLst>
              <a:ext uri="{FF2B5EF4-FFF2-40B4-BE49-F238E27FC236}">
                <a16:creationId xmlns:a16="http://schemas.microsoft.com/office/drawing/2014/main" id="{9F237104-7291-6047-AB78-9AE69C192F0C}"/>
              </a:ext>
            </a:extLst>
          </p:cNvPr>
          <p:cNvSpPr txBox="1"/>
          <p:nvPr/>
        </p:nvSpPr>
        <p:spPr>
          <a:xfrm>
            <a:off x="1452282" y="808056"/>
            <a:ext cx="5400004" cy="584775"/>
          </a:xfrm>
          <a:prstGeom prst="rect">
            <a:avLst/>
          </a:prstGeom>
          <a:noFill/>
        </p:spPr>
        <p:txBody>
          <a:bodyPr wrap="none" rtlCol="0">
            <a:spAutoFit/>
          </a:bodyPr>
          <a:lstStyle/>
          <a:p>
            <a:r>
              <a:rPr lang="en-US" sz="3200" dirty="0"/>
              <a:t>REAL ESTATE GAME PLAN</a:t>
            </a:r>
          </a:p>
        </p:txBody>
      </p:sp>
      <p:sp>
        <p:nvSpPr>
          <p:cNvPr id="7" name="TextBox 6">
            <a:extLst>
              <a:ext uri="{FF2B5EF4-FFF2-40B4-BE49-F238E27FC236}">
                <a16:creationId xmlns:a16="http://schemas.microsoft.com/office/drawing/2014/main" id="{25498581-A9E6-0A4F-BC66-7D74CCA95FF1}"/>
              </a:ext>
            </a:extLst>
          </p:cNvPr>
          <p:cNvSpPr txBox="1"/>
          <p:nvPr/>
        </p:nvSpPr>
        <p:spPr>
          <a:xfrm>
            <a:off x="10170315" y="2046618"/>
            <a:ext cx="86722" cy="167717"/>
          </a:xfrm>
          <a:prstGeom prst="rect">
            <a:avLst/>
          </a:prstGeom>
          <a:noFill/>
        </p:spPr>
        <p:txBody>
          <a:bodyPr wrap="square" rtlCol="0">
            <a:spAutoFit/>
          </a:bodyPr>
          <a:lstStyle/>
          <a:p>
            <a:endParaRPr lang="en-US" dirty="0"/>
          </a:p>
        </p:txBody>
      </p:sp>
      <p:pic>
        <p:nvPicPr>
          <p:cNvPr id="5122" name="Picture 2" descr="https://i2.wp.com/www.soldbymetro.com/wp-content/uploads/2017/12/13254714_1706816832914038_7332828101705011016_o-1.jpg?resize=735%2C437&amp;ssl=1">
            <a:extLst>
              <a:ext uri="{FF2B5EF4-FFF2-40B4-BE49-F238E27FC236}">
                <a16:creationId xmlns:a16="http://schemas.microsoft.com/office/drawing/2014/main" id="{F3CBED8D-E590-8641-A866-16749C6D54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286" y="2305288"/>
            <a:ext cx="4382070" cy="2605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24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50000">
              <a:schemeClr val="accent6">
                <a:satMod val="110000"/>
                <a:lumMod val="100000"/>
                <a:shade val="100000"/>
              </a:schemeClr>
            </a:gs>
            <a:gs pos="100000">
              <a:schemeClr val="tx1">
                <a:lumMod val="95000"/>
                <a:lumOff val="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51F71-0C1B-4B4F-9DE4-B6A2BF6D0114}"/>
              </a:ext>
            </a:extLst>
          </p:cNvPr>
          <p:cNvSpPr>
            <a:spLocks noGrp="1"/>
          </p:cNvSpPr>
          <p:nvPr>
            <p:ph type="title"/>
          </p:nvPr>
        </p:nvSpPr>
        <p:spPr>
          <a:xfrm>
            <a:off x="1297941" y="907097"/>
            <a:ext cx="3681412" cy="1224280"/>
          </a:xfrm>
          <a:prstGeom prst="rect">
            <a:avLst/>
          </a:prstGeom>
        </p:spPr>
        <p:txBody>
          <a:bodyPr anchor="b">
            <a:normAutofit/>
          </a:bodyPr>
          <a:lstStyle/>
          <a:p>
            <a:r>
              <a:rPr lang="en-US" sz="2700"/>
              <a:t>REAL ESTATE- The Budget</a:t>
            </a:r>
            <a:br>
              <a:rPr lang="en-US" sz="2700"/>
            </a:br>
            <a:endParaRPr lang="en-US" sz="2700"/>
          </a:p>
        </p:txBody>
      </p:sp>
      <p:pic>
        <p:nvPicPr>
          <p:cNvPr id="4" name="Picture 3" descr="calculator_paper_pad_shutterstock_109622405.jpg">
            <a:extLst>
              <a:ext uri="{FF2B5EF4-FFF2-40B4-BE49-F238E27FC236}">
                <a16:creationId xmlns:a16="http://schemas.microsoft.com/office/drawing/2014/main" id="{D68E71B8-6E04-BE40-B6C2-91C22AE8FE87}"/>
              </a:ext>
            </a:extLst>
          </p:cNvPr>
          <p:cNvPicPr/>
          <p:nvPr/>
        </p:nvPicPr>
        <p:blipFill>
          <a:blip r:embed="rId2" cstate="print"/>
          <a:stretch>
            <a:fillRect/>
          </a:stretch>
        </p:blipFill>
        <p:spPr bwMode="auto">
          <a:xfrm>
            <a:off x="6072676" y="915035"/>
            <a:ext cx="4386870" cy="5027930"/>
          </a:xfrm>
          <a:prstGeom prst="rect">
            <a:avLst/>
          </a:prstGeom>
          <a:noFill/>
          <a:ln w="9525">
            <a:noFill/>
            <a:miter lim="800000"/>
            <a:headEnd/>
            <a:tailEnd/>
          </a:ln>
        </p:spPr>
      </p:pic>
      <p:sp>
        <p:nvSpPr>
          <p:cNvPr id="3" name="Content Placeholder 2">
            <a:extLst>
              <a:ext uri="{FF2B5EF4-FFF2-40B4-BE49-F238E27FC236}">
                <a16:creationId xmlns:a16="http://schemas.microsoft.com/office/drawing/2014/main" id="{E69DBAA2-199C-3F40-8507-75F8BD8CC5E1}"/>
              </a:ext>
            </a:extLst>
          </p:cNvPr>
          <p:cNvSpPr>
            <a:spLocks noGrp="1"/>
          </p:cNvSpPr>
          <p:nvPr>
            <p:ph type="body" sz="half" idx="2"/>
          </p:nvPr>
        </p:nvSpPr>
        <p:spPr>
          <a:xfrm>
            <a:off x="1308100" y="2131377"/>
            <a:ext cx="3681412" cy="3811588"/>
          </a:xfrm>
          <a:prstGeom prst="rect">
            <a:avLst/>
          </a:prstGeom>
        </p:spPr>
        <p:txBody>
          <a:bodyPr>
            <a:normAutofit/>
          </a:bodyPr>
          <a:lstStyle/>
          <a:p>
            <a:pPr marL="285750" indent="-285750"/>
            <a:r>
              <a:rPr lang="en-US" sz="2400" dirty="0"/>
              <a:t>Spend less than 25% of your gross income on housing, including </a:t>
            </a:r>
            <a:r>
              <a:rPr lang="en-US" sz="2400" b="1" dirty="0"/>
              <a:t>PITI</a:t>
            </a:r>
          </a:p>
          <a:p>
            <a:pPr marL="285750" indent="-285750"/>
            <a:endParaRPr lang="en-US" sz="2400" b="1" dirty="0"/>
          </a:p>
          <a:p>
            <a:pPr marL="285750" indent="-285750"/>
            <a:r>
              <a:rPr lang="en-US" sz="2400" dirty="0"/>
              <a:t>You can afford the house if: </a:t>
            </a:r>
          </a:p>
          <a:p>
            <a:pPr marL="742950" lvl="1" indent="-285750"/>
            <a:r>
              <a:rPr lang="en-US" sz="2400" dirty="0">
                <a:solidFill>
                  <a:schemeClr val="bg1">
                    <a:lumMod val="95000"/>
                  </a:schemeClr>
                </a:solidFill>
              </a:rPr>
              <a:t>20% down payment </a:t>
            </a:r>
          </a:p>
          <a:p>
            <a:pPr marL="742950" lvl="1" indent="-285750"/>
            <a:r>
              <a:rPr lang="en-US" sz="2400" dirty="0">
                <a:solidFill>
                  <a:schemeClr val="bg1">
                    <a:lumMod val="95000"/>
                  </a:schemeClr>
                </a:solidFill>
              </a:rPr>
              <a:t>pay off the house in 15 years  </a:t>
            </a:r>
          </a:p>
          <a:p>
            <a:endParaRPr lang="en-US" dirty="0"/>
          </a:p>
        </p:txBody>
      </p:sp>
    </p:spTree>
    <p:extLst>
      <p:ext uri="{BB962C8B-B14F-4D97-AF65-F5344CB8AC3E}">
        <p14:creationId xmlns:p14="http://schemas.microsoft.com/office/powerpoint/2010/main" val="3855274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0AD5A-4AF7-AB4E-9EB0-8E61542CCECD}"/>
              </a:ext>
            </a:extLst>
          </p:cNvPr>
          <p:cNvSpPr>
            <a:spLocks noGrp="1"/>
          </p:cNvSpPr>
          <p:nvPr>
            <p:ph type="title"/>
          </p:nvPr>
        </p:nvSpPr>
        <p:spPr>
          <a:xfrm>
            <a:off x="262466" y="46037"/>
            <a:ext cx="10515600" cy="1325563"/>
          </a:xfrm>
        </p:spPr>
        <p:txBody>
          <a:bodyPr/>
          <a:lstStyle/>
          <a:p>
            <a:r>
              <a:rPr lang="en-US" b="1" dirty="0"/>
              <a:t>1.  Rent &amp; Research </a:t>
            </a:r>
          </a:p>
        </p:txBody>
      </p:sp>
      <p:pic>
        <p:nvPicPr>
          <p:cNvPr id="8" name="Content Placeholder 7">
            <a:extLst>
              <a:ext uri="{FF2B5EF4-FFF2-40B4-BE49-F238E27FC236}">
                <a16:creationId xmlns:a16="http://schemas.microsoft.com/office/drawing/2014/main" id="{C0E467E1-B39F-E04E-8DBD-427782B2B8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7821" y="3893518"/>
            <a:ext cx="4109805" cy="3034761"/>
          </a:xfrm>
          <a:effectLst>
            <a:softEdge rad="241300"/>
          </a:effectLst>
        </p:spPr>
      </p:pic>
      <p:pic>
        <p:nvPicPr>
          <p:cNvPr id="6" name="Picture 5">
            <a:extLst>
              <a:ext uri="{FF2B5EF4-FFF2-40B4-BE49-F238E27FC236}">
                <a16:creationId xmlns:a16="http://schemas.microsoft.com/office/drawing/2014/main" id="{A7A090F4-D28C-554A-9332-C55E4B6CC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8275" y="219456"/>
            <a:ext cx="5937010" cy="3872732"/>
          </a:xfrm>
          <a:prstGeom prst="rect">
            <a:avLst/>
          </a:prstGeom>
          <a:effectLst>
            <a:softEdge rad="317500"/>
          </a:effectLst>
        </p:spPr>
      </p:pic>
      <p:sp>
        <p:nvSpPr>
          <p:cNvPr id="3" name="Rectangle 2">
            <a:extLst>
              <a:ext uri="{FF2B5EF4-FFF2-40B4-BE49-F238E27FC236}">
                <a16:creationId xmlns:a16="http://schemas.microsoft.com/office/drawing/2014/main" id="{8AC31347-E9CE-3243-850A-C201B1AF358B}"/>
              </a:ext>
            </a:extLst>
          </p:cNvPr>
          <p:cNvSpPr/>
          <p:nvPr/>
        </p:nvSpPr>
        <p:spPr>
          <a:xfrm>
            <a:off x="726566" y="1537643"/>
            <a:ext cx="6096000" cy="2554545"/>
          </a:xfrm>
          <a:prstGeom prst="rect">
            <a:avLst/>
          </a:prstGeom>
        </p:spPr>
        <p:txBody>
          <a:bodyPr>
            <a:spAutoFit/>
          </a:bodyPr>
          <a:lstStyle/>
          <a:p>
            <a:pPr marL="285750" indent="-285750">
              <a:buFont typeface="Arial" panose="020B0604020202020204" pitchFamily="34" charset="0"/>
              <a:buChar char="•"/>
            </a:pPr>
            <a:r>
              <a:rPr lang="en-US" sz="3200" dirty="0"/>
              <a:t>1-2 years</a:t>
            </a:r>
          </a:p>
          <a:p>
            <a:pPr marL="285750" indent="-285750">
              <a:buFont typeface="Arial" panose="020B0604020202020204" pitchFamily="34" charset="0"/>
              <a:buChar char="•"/>
            </a:pPr>
            <a:endParaRPr lang="en-US" sz="800" dirty="0"/>
          </a:p>
          <a:p>
            <a:pPr marL="285750" indent="-285750">
              <a:buFont typeface="Arial" panose="020B0604020202020204" pitchFamily="34" charset="0"/>
              <a:buChar char="•"/>
            </a:pPr>
            <a:r>
              <a:rPr lang="en-US" sz="3200" dirty="0"/>
              <a:t>Neighborhoods and schools </a:t>
            </a:r>
          </a:p>
          <a:p>
            <a:pPr lvl="1"/>
            <a:endParaRPr lang="en-US" sz="1200" dirty="0"/>
          </a:p>
          <a:p>
            <a:pPr marL="285750" indent="-285750">
              <a:buFont typeface="Arial" panose="020B0604020202020204" pitchFamily="34" charset="0"/>
              <a:buChar char="•"/>
            </a:pPr>
            <a:r>
              <a:rPr lang="en-US" sz="3200" dirty="0"/>
              <a:t>Job- a good fit?</a:t>
            </a:r>
          </a:p>
          <a:p>
            <a:endParaRPr lang="en-US" sz="1200" dirty="0"/>
          </a:p>
          <a:p>
            <a:pPr marL="285750" indent="-285750">
              <a:buFont typeface="Arial" panose="020B0604020202020204" pitchFamily="34" charset="0"/>
              <a:buChar char="•"/>
            </a:pPr>
            <a:r>
              <a:rPr lang="en-US" sz="3200" dirty="0"/>
              <a:t>Save 20% down payment</a:t>
            </a:r>
          </a:p>
        </p:txBody>
      </p:sp>
    </p:spTree>
    <p:extLst>
      <p:ext uri="{BB962C8B-B14F-4D97-AF65-F5344CB8AC3E}">
        <p14:creationId xmlns:p14="http://schemas.microsoft.com/office/powerpoint/2010/main" val="688472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thumbor.forbes.com/thumbor/960x0/https%3A%2F%2Fspecials-images.forbesimg.com%2Fdam%2Fimageserve%2F1060819406%2F960x0.jpg%3Ffit%3Dscale">
            <a:extLst>
              <a:ext uri="{FF2B5EF4-FFF2-40B4-BE49-F238E27FC236}">
                <a16:creationId xmlns:a16="http://schemas.microsoft.com/office/drawing/2014/main" id="{844ADF42-A346-2849-80CF-D19937E32DC5}"/>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rcRect/>
          <a:stretch>
            <a:fillRect/>
          </a:stretch>
        </p:blipFill>
        <p:spPr bwMode="auto">
          <a:xfrm>
            <a:off x="0" y="363070"/>
            <a:ext cx="9892456" cy="57972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F4FC2-1749-604F-AABA-DF9683F02E68}"/>
              </a:ext>
            </a:extLst>
          </p:cNvPr>
          <p:cNvSpPr>
            <a:spLocks noGrp="1"/>
          </p:cNvSpPr>
          <p:nvPr>
            <p:ph type="title"/>
          </p:nvPr>
        </p:nvSpPr>
        <p:spPr>
          <a:xfrm>
            <a:off x="6821424" y="-32389"/>
            <a:ext cx="5928360" cy="1325563"/>
          </a:xfrm>
        </p:spPr>
        <p:txBody>
          <a:bodyPr/>
          <a:lstStyle/>
          <a:p>
            <a:r>
              <a:rPr lang="en-US" dirty="0"/>
              <a:t>2.  Buy Starter Home</a:t>
            </a:r>
          </a:p>
        </p:txBody>
      </p:sp>
      <p:sp>
        <p:nvSpPr>
          <p:cNvPr id="3" name="Content Placeholder 2">
            <a:extLst>
              <a:ext uri="{FF2B5EF4-FFF2-40B4-BE49-F238E27FC236}">
                <a16:creationId xmlns:a16="http://schemas.microsoft.com/office/drawing/2014/main" id="{31877A46-B2BC-9E41-9E7A-2CEAB7107811}"/>
              </a:ext>
            </a:extLst>
          </p:cNvPr>
          <p:cNvSpPr>
            <a:spLocks noGrp="1"/>
          </p:cNvSpPr>
          <p:nvPr>
            <p:ph idx="1"/>
          </p:nvPr>
        </p:nvSpPr>
        <p:spPr>
          <a:xfrm>
            <a:off x="8466674" y="915894"/>
            <a:ext cx="3725326" cy="1325563"/>
          </a:xfrm>
        </p:spPr>
        <p:txBody>
          <a:bodyPr/>
          <a:lstStyle/>
          <a:p>
            <a:pPr marL="0" indent="0">
              <a:buNone/>
            </a:pPr>
            <a:r>
              <a:rPr lang="en-US" sz="3200" dirty="0"/>
              <a:t>Only if 20% down payment &amp; stay for 4+ years</a:t>
            </a:r>
          </a:p>
          <a:p>
            <a:endParaRPr lang="en-US" dirty="0"/>
          </a:p>
        </p:txBody>
      </p:sp>
    </p:spTree>
    <p:extLst>
      <p:ext uri="{BB962C8B-B14F-4D97-AF65-F5344CB8AC3E}">
        <p14:creationId xmlns:p14="http://schemas.microsoft.com/office/powerpoint/2010/main" val="404016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B597-B47D-864A-B244-BF44B8299DA1}"/>
              </a:ext>
            </a:extLst>
          </p:cNvPr>
          <p:cNvSpPr>
            <a:spLocks noGrp="1"/>
          </p:cNvSpPr>
          <p:nvPr>
            <p:ph type="title"/>
          </p:nvPr>
        </p:nvSpPr>
        <p:spPr/>
        <p:txBody>
          <a:bodyPr/>
          <a:lstStyle/>
          <a:p>
            <a:r>
              <a:rPr lang="en-US" dirty="0"/>
              <a:t>A Tale of Two Physicians</a:t>
            </a:r>
          </a:p>
        </p:txBody>
      </p:sp>
      <p:sp>
        <p:nvSpPr>
          <p:cNvPr id="3" name="Content Placeholder 2">
            <a:extLst>
              <a:ext uri="{FF2B5EF4-FFF2-40B4-BE49-F238E27FC236}">
                <a16:creationId xmlns:a16="http://schemas.microsoft.com/office/drawing/2014/main" id="{360FF461-94F1-944B-A0CA-D207BF98BAD5}"/>
              </a:ext>
            </a:extLst>
          </p:cNvPr>
          <p:cNvSpPr>
            <a:spLocks noGrp="1"/>
          </p:cNvSpPr>
          <p:nvPr>
            <p:ph idx="1"/>
          </p:nvPr>
        </p:nvSpPr>
        <p:spPr/>
        <p:txBody>
          <a:bodyPr/>
          <a:lstStyle/>
          <a:p>
            <a:endParaRPr lang="en-US" dirty="0"/>
          </a:p>
          <a:p>
            <a:pPr marL="0" indent="0">
              <a:buNone/>
            </a:pPr>
            <a:endParaRPr lang="en-US" dirty="0"/>
          </a:p>
        </p:txBody>
      </p:sp>
      <p:sp>
        <p:nvSpPr>
          <p:cNvPr id="4" name="TextBox 3">
            <a:extLst>
              <a:ext uri="{FF2B5EF4-FFF2-40B4-BE49-F238E27FC236}">
                <a16:creationId xmlns:a16="http://schemas.microsoft.com/office/drawing/2014/main" id="{A03BC72D-44F2-6B44-8513-652E51CD3950}"/>
              </a:ext>
            </a:extLst>
          </p:cNvPr>
          <p:cNvSpPr txBox="1"/>
          <p:nvPr/>
        </p:nvSpPr>
        <p:spPr>
          <a:xfrm>
            <a:off x="3697941" y="2595282"/>
            <a:ext cx="1934889" cy="369332"/>
          </a:xfrm>
          <a:prstGeom prst="rect">
            <a:avLst/>
          </a:prstGeom>
          <a:noFill/>
        </p:spPr>
        <p:txBody>
          <a:bodyPr wrap="none" rtlCol="0">
            <a:spAutoFit/>
          </a:bodyPr>
          <a:lstStyle/>
          <a:p>
            <a:r>
              <a:rPr lang="en-US" dirty="0"/>
              <a:t>Get 2 stock photos</a:t>
            </a:r>
          </a:p>
        </p:txBody>
      </p:sp>
    </p:spTree>
    <p:extLst>
      <p:ext uri="{BB962C8B-B14F-4D97-AF65-F5344CB8AC3E}">
        <p14:creationId xmlns:p14="http://schemas.microsoft.com/office/powerpoint/2010/main" val="12669980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F4FC2-1749-604F-AABA-DF9683F02E68}"/>
              </a:ext>
            </a:extLst>
          </p:cNvPr>
          <p:cNvSpPr>
            <a:spLocks noGrp="1"/>
          </p:cNvSpPr>
          <p:nvPr>
            <p:ph type="title"/>
          </p:nvPr>
        </p:nvSpPr>
        <p:spPr>
          <a:xfrm>
            <a:off x="182880" y="250316"/>
            <a:ext cx="5928360" cy="1325563"/>
          </a:xfrm>
        </p:spPr>
        <p:txBody>
          <a:bodyPr/>
          <a:lstStyle/>
          <a:p>
            <a:r>
              <a:rPr lang="en-US" dirty="0"/>
              <a:t>2.  Buy Starter Home</a:t>
            </a:r>
          </a:p>
        </p:txBody>
      </p:sp>
      <p:sp>
        <p:nvSpPr>
          <p:cNvPr id="4" name="&quot;No&quot; Symbol 3">
            <a:extLst>
              <a:ext uri="{FF2B5EF4-FFF2-40B4-BE49-F238E27FC236}">
                <a16:creationId xmlns:a16="http://schemas.microsoft.com/office/drawing/2014/main" id="{B15488AC-3FAE-E64A-8649-CADB90ECE8CF}"/>
              </a:ext>
            </a:extLst>
          </p:cNvPr>
          <p:cNvSpPr/>
          <p:nvPr/>
        </p:nvSpPr>
        <p:spPr>
          <a:xfrm>
            <a:off x="8924544" y="302499"/>
            <a:ext cx="3157728" cy="2934477"/>
          </a:xfrm>
          <a:prstGeom prst="noSmoking">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DDB83C"/>
              </a:highlight>
            </a:endParaRPr>
          </a:p>
        </p:txBody>
      </p:sp>
      <p:sp>
        <p:nvSpPr>
          <p:cNvPr id="5" name="TextBox 4">
            <a:extLst>
              <a:ext uri="{FF2B5EF4-FFF2-40B4-BE49-F238E27FC236}">
                <a16:creationId xmlns:a16="http://schemas.microsoft.com/office/drawing/2014/main" id="{C9C816BF-6274-F24F-886F-9E99DC2B7F76}"/>
              </a:ext>
            </a:extLst>
          </p:cNvPr>
          <p:cNvSpPr txBox="1"/>
          <p:nvPr/>
        </p:nvSpPr>
        <p:spPr>
          <a:xfrm>
            <a:off x="9582912" y="1072529"/>
            <a:ext cx="2231136" cy="1323439"/>
          </a:xfrm>
          <a:prstGeom prst="rect">
            <a:avLst/>
          </a:prstGeom>
          <a:noFill/>
        </p:spPr>
        <p:txBody>
          <a:bodyPr wrap="square" rtlCol="0">
            <a:spAutoFit/>
          </a:bodyPr>
          <a:lstStyle/>
          <a:p>
            <a:r>
              <a:rPr lang="en-US" sz="8000" dirty="0"/>
              <a:t>PMI</a:t>
            </a:r>
          </a:p>
        </p:txBody>
      </p:sp>
      <p:sp>
        <p:nvSpPr>
          <p:cNvPr id="7" name="Oval 6">
            <a:extLst>
              <a:ext uri="{FF2B5EF4-FFF2-40B4-BE49-F238E27FC236}">
                <a16:creationId xmlns:a16="http://schemas.microsoft.com/office/drawing/2014/main" id="{B972ED13-6FA5-3A42-A83C-77629753B6AE}"/>
              </a:ext>
            </a:extLst>
          </p:cNvPr>
          <p:cNvSpPr/>
          <p:nvPr/>
        </p:nvSpPr>
        <p:spPr>
          <a:xfrm>
            <a:off x="599920" y="1971470"/>
            <a:ext cx="3526536" cy="34154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solidFill>
                  <a:schemeClr val="tx1"/>
                </a:solidFill>
              </a:rPr>
              <a:t>Sell and use equity as 20% on dream home</a:t>
            </a:r>
          </a:p>
        </p:txBody>
      </p:sp>
      <p:sp>
        <p:nvSpPr>
          <p:cNvPr id="8" name="Rounded Rectangle 7">
            <a:extLst>
              <a:ext uri="{FF2B5EF4-FFF2-40B4-BE49-F238E27FC236}">
                <a16:creationId xmlns:a16="http://schemas.microsoft.com/office/drawing/2014/main" id="{8FA517D7-D8AE-4846-A46D-DF8B67F8AAA4}"/>
              </a:ext>
            </a:extLst>
          </p:cNvPr>
          <p:cNvSpPr/>
          <p:nvPr/>
        </p:nvSpPr>
        <p:spPr>
          <a:xfrm>
            <a:off x="5395186" y="2155946"/>
            <a:ext cx="3089148" cy="3130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3200" dirty="0">
                <a:solidFill>
                  <a:schemeClr val="tx1"/>
                </a:solidFill>
              </a:rPr>
              <a:t>Keep as a rental </a:t>
            </a:r>
          </a:p>
        </p:txBody>
      </p:sp>
      <p:sp>
        <p:nvSpPr>
          <p:cNvPr id="9" name="TextBox 8">
            <a:extLst>
              <a:ext uri="{FF2B5EF4-FFF2-40B4-BE49-F238E27FC236}">
                <a16:creationId xmlns:a16="http://schemas.microsoft.com/office/drawing/2014/main" id="{FE5B8AE2-C71A-C547-A846-16BE7EAA7201}"/>
              </a:ext>
            </a:extLst>
          </p:cNvPr>
          <p:cNvSpPr txBox="1"/>
          <p:nvPr/>
        </p:nvSpPr>
        <p:spPr>
          <a:xfrm>
            <a:off x="4430226" y="3429000"/>
            <a:ext cx="706684" cy="584775"/>
          </a:xfrm>
          <a:prstGeom prst="rect">
            <a:avLst/>
          </a:prstGeom>
          <a:noFill/>
        </p:spPr>
        <p:txBody>
          <a:bodyPr wrap="square" rtlCol="0">
            <a:spAutoFit/>
          </a:bodyPr>
          <a:lstStyle/>
          <a:p>
            <a:r>
              <a:rPr lang="en-US" sz="3200" dirty="0"/>
              <a:t>or</a:t>
            </a:r>
          </a:p>
        </p:txBody>
      </p:sp>
    </p:spTree>
    <p:extLst>
      <p:ext uri="{BB962C8B-B14F-4D97-AF65-F5344CB8AC3E}">
        <p14:creationId xmlns:p14="http://schemas.microsoft.com/office/powerpoint/2010/main" val="79994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n old stone building&#10;&#10;Description automatically generated">
            <a:extLst>
              <a:ext uri="{FF2B5EF4-FFF2-40B4-BE49-F238E27FC236}">
                <a16:creationId xmlns:a16="http://schemas.microsoft.com/office/drawing/2014/main" id="{D9329A84-8AF7-7641-BC98-83C8B8DCAB5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15824" y="357892"/>
            <a:ext cx="9046464" cy="5901405"/>
          </a:xfrm>
          <a:prstGeom prst="rect">
            <a:avLst/>
          </a:prstGeom>
          <a:effectLst>
            <a:glow rad="63500">
              <a:schemeClr val="bg1">
                <a:alpha val="44000"/>
              </a:schemeClr>
            </a:glow>
          </a:effectLst>
        </p:spPr>
      </p:pic>
      <p:sp>
        <p:nvSpPr>
          <p:cNvPr id="2" name="Title 1">
            <a:extLst>
              <a:ext uri="{FF2B5EF4-FFF2-40B4-BE49-F238E27FC236}">
                <a16:creationId xmlns:a16="http://schemas.microsoft.com/office/drawing/2014/main" id="{F07F4FC2-1749-604F-AABA-DF9683F02E68}"/>
              </a:ext>
            </a:extLst>
          </p:cNvPr>
          <p:cNvSpPr>
            <a:spLocks noGrp="1"/>
          </p:cNvSpPr>
          <p:nvPr>
            <p:ph type="title"/>
          </p:nvPr>
        </p:nvSpPr>
        <p:spPr>
          <a:xfrm>
            <a:off x="6263640" y="244598"/>
            <a:ext cx="5928360" cy="1325563"/>
          </a:xfrm>
        </p:spPr>
        <p:txBody>
          <a:bodyPr/>
          <a:lstStyle/>
          <a:p>
            <a:r>
              <a:rPr lang="en-US" dirty="0"/>
              <a:t>3.  </a:t>
            </a:r>
            <a:r>
              <a:rPr lang="en-US" dirty="0">
                <a:latin typeface="+mn-lt"/>
              </a:rPr>
              <a:t>Physician</a:t>
            </a:r>
            <a:r>
              <a:rPr lang="en-US" dirty="0"/>
              <a:t> </a:t>
            </a:r>
            <a:r>
              <a:rPr lang="en-US" dirty="0">
                <a:latin typeface="+mn-lt"/>
              </a:rPr>
              <a:t>Mortgage</a:t>
            </a:r>
          </a:p>
        </p:txBody>
      </p:sp>
      <p:sp>
        <p:nvSpPr>
          <p:cNvPr id="3" name="Content Placeholder 2">
            <a:extLst>
              <a:ext uri="{FF2B5EF4-FFF2-40B4-BE49-F238E27FC236}">
                <a16:creationId xmlns:a16="http://schemas.microsoft.com/office/drawing/2014/main" id="{31877A46-B2BC-9E41-9E7A-2CEAB7107811}"/>
              </a:ext>
            </a:extLst>
          </p:cNvPr>
          <p:cNvSpPr>
            <a:spLocks noGrp="1"/>
          </p:cNvSpPr>
          <p:nvPr>
            <p:ph idx="1"/>
          </p:nvPr>
        </p:nvSpPr>
        <p:spPr>
          <a:xfrm>
            <a:off x="6526304" y="1575879"/>
            <a:ext cx="5549872" cy="2634560"/>
          </a:xfrm>
        </p:spPr>
        <p:txBody>
          <a:bodyPr/>
          <a:lstStyle/>
          <a:p>
            <a:pPr marL="914400" lvl="1" indent="-457200"/>
            <a:r>
              <a:rPr lang="en-US" sz="3500" dirty="0"/>
              <a:t>No money down/No PMI</a:t>
            </a:r>
          </a:p>
          <a:p>
            <a:pPr marL="914400" lvl="1" indent="-457200"/>
            <a:endParaRPr lang="en-US" sz="3500" dirty="0"/>
          </a:p>
          <a:p>
            <a:pPr marL="914400" lvl="1" indent="-457200"/>
            <a:r>
              <a:rPr lang="en-US" sz="3500" dirty="0"/>
              <a:t>Borrow up to $650,000</a:t>
            </a:r>
          </a:p>
          <a:p>
            <a:pPr marL="914400" lvl="1" indent="-457200"/>
            <a:endParaRPr lang="en-US" sz="3500" dirty="0"/>
          </a:p>
          <a:p>
            <a:pPr marL="914400" lvl="1" indent="-457200"/>
            <a:r>
              <a:rPr lang="en-US" sz="3500" dirty="0"/>
              <a:t>Student Loans excluded from debt ratio</a:t>
            </a:r>
          </a:p>
          <a:p>
            <a:endParaRPr lang="en-US" dirty="0"/>
          </a:p>
        </p:txBody>
      </p:sp>
    </p:spTree>
    <p:extLst>
      <p:ext uri="{BB962C8B-B14F-4D97-AF65-F5344CB8AC3E}">
        <p14:creationId xmlns:p14="http://schemas.microsoft.com/office/powerpoint/2010/main" val="550520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37A63-AF16-384B-B1ED-7129F8A6F3E4}"/>
              </a:ext>
            </a:extLst>
          </p:cNvPr>
          <p:cNvSpPr>
            <a:spLocks noGrp="1"/>
          </p:cNvSpPr>
          <p:nvPr>
            <p:ph type="title"/>
          </p:nvPr>
        </p:nvSpPr>
        <p:spPr>
          <a:xfrm>
            <a:off x="181126" y="-49478"/>
            <a:ext cx="10515600" cy="1325563"/>
          </a:xfrm>
        </p:spPr>
        <p:txBody>
          <a:bodyPr/>
          <a:lstStyle/>
          <a:p>
            <a:r>
              <a:rPr lang="en-US" dirty="0"/>
              <a:t>Cars:  Appreciating or Depreciating Asset? </a:t>
            </a:r>
          </a:p>
        </p:txBody>
      </p:sp>
      <p:pic>
        <p:nvPicPr>
          <p:cNvPr id="4" name="Content Placeholder 3" descr="A screenshot of a car&#13;&#10;&#13;&#10;Description automatically generated">
            <a:extLst>
              <a:ext uri="{FF2B5EF4-FFF2-40B4-BE49-F238E27FC236}">
                <a16:creationId xmlns:a16="http://schemas.microsoft.com/office/drawing/2014/main" id="{127D8AA9-6B13-634C-8AB1-659DB9CF2B4D}"/>
              </a:ext>
            </a:extLst>
          </p:cNvPr>
          <p:cNvPicPr>
            <a:picLocks noGrp="1" noChangeAspect="1"/>
          </p:cNvPicPr>
          <p:nvPr>
            <p:ph idx="1"/>
          </p:nvPr>
        </p:nvPicPr>
        <p:blipFill rotWithShape="1">
          <a:blip r:embed="rId2"/>
          <a:srcRect l="4728"/>
          <a:stretch/>
        </p:blipFill>
        <p:spPr>
          <a:xfrm>
            <a:off x="675114" y="1151466"/>
            <a:ext cx="9527624" cy="5093230"/>
          </a:xfrm>
          <a:prstGeom prst="rect">
            <a:avLst/>
          </a:prstGeom>
        </p:spPr>
      </p:pic>
      <p:sp>
        <p:nvSpPr>
          <p:cNvPr id="5" name="Left Arrow 4">
            <a:extLst>
              <a:ext uri="{FF2B5EF4-FFF2-40B4-BE49-F238E27FC236}">
                <a16:creationId xmlns:a16="http://schemas.microsoft.com/office/drawing/2014/main" id="{FDB36C12-8E93-A342-BCE6-97CD8B6E5165}"/>
              </a:ext>
            </a:extLst>
          </p:cNvPr>
          <p:cNvSpPr/>
          <p:nvPr/>
        </p:nvSpPr>
        <p:spPr>
          <a:xfrm>
            <a:off x="3058306" y="1943650"/>
            <a:ext cx="4015409" cy="695739"/>
          </a:xfrm>
          <a:prstGeom prst="lef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2"/>
                </a:solidFill>
              </a:rPr>
              <a:t>BE SMARTER THAN THE MARKETING</a:t>
            </a:r>
          </a:p>
        </p:txBody>
      </p:sp>
      <p:sp>
        <p:nvSpPr>
          <p:cNvPr id="6" name="Down Arrow 5">
            <a:extLst>
              <a:ext uri="{FF2B5EF4-FFF2-40B4-BE49-F238E27FC236}">
                <a16:creationId xmlns:a16="http://schemas.microsoft.com/office/drawing/2014/main" id="{348B8AC0-ADDB-C641-BB3A-8B4781206421}"/>
              </a:ext>
            </a:extLst>
          </p:cNvPr>
          <p:cNvSpPr/>
          <p:nvPr/>
        </p:nvSpPr>
        <p:spPr>
          <a:xfrm rot="5400000">
            <a:off x="10454410" y="2697480"/>
            <a:ext cx="484632" cy="978408"/>
          </a:xfrm>
          <a:prstGeom prst="down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633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661A-6A9D-A049-8CB7-F134BED15F2B}"/>
              </a:ext>
            </a:extLst>
          </p:cNvPr>
          <p:cNvSpPr>
            <a:spLocks noGrp="1"/>
          </p:cNvSpPr>
          <p:nvPr>
            <p:ph type="title"/>
          </p:nvPr>
        </p:nvSpPr>
        <p:spPr>
          <a:xfrm>
            <a:off x="364067" y="183885"/>
            <a:ext cx="10515600" cy="1325563"/>
          </a:xfrm>
        </p:spPr>
        <p:txBody>
          <a:bodyPr>
            <a:normAutofit fontScale="90000"/>
          </a:bodyPr>
          <a:lstStyle/>
          <a:p>
            <a:r>
              <a:rPr lang="en-US" dirty="0"/>
              <a:t>“Experienced” BMW with 22,500 miles</a:t>
            </a:r>
            <a:br>
              <a:rPr lang="en-US" dirty="0"/>
            </a:br>
            <a:br>
              <a:rPr lang="en-US" dirty="0"/>
            </a:br>
            <a:endParaRPr lang="en-US" dirty="0"/>
          </a:p>
        </p:txBody>
      </p:sp>
      <p:pic>
        <p:nvPicPr>
          <p:cNvPr id="4" name="Content Placeholder 3" descr="A screenshot of a car&#13;&#10;&#13;&#10;Description automatically generated">
            <a:extLst>
              <a:ext uri="{FF2B5EF4-FFF2-40B4-BE49-F238E27FC236}">
                <a16:creationId xmlns:a16="http://schemas.microsoft.com/office/drawing/2014/main" id="{0BCEB8D8-EEB5-DC4D-BAE9-E46D9C7ADF90}"/>
              </a:ext>
            </a:extLst>
          </p:cNvPr>
          <p:cNvPicPr>
            <a:picLocks noGrp="1" noChangeAspect="1"/>
          </p:cNvPicPr>
          <p:nvPr>
            <p:ph idx="1"/>
          </p:nvPr>
        </p:nvPicPr>
        <p:blipFill>
          <a:blip r:embed="rId2"/>
          <a:stretch>
            <a:fillRect/>
          </a:stretch>
        </p:blipFill>
        <p:spPr>
          <a:xfrm>
            <a:off x="1051926" y="846666"/>
            <a:ext cx="10088147" cy="5330296"/>
          </a:xfrm>
          <a:prstGeom prst="rect">
            <a:avLst/>
          </a:prstGeom>
        </p:spPr>
      </p:pic>
      <p:sp>
        <p:nvSpPr>
          <p:cNvPr id="5" name="Down Arrow 4">
            <a:extLst>
              <a:ext uri="{FF2B5EF4-FFF2-40B4-BE49-F238E27FC236}">
                <a16:creationId xmlns:a16="http://schemas.microsoft.com/office/drawing/2014/main" id="{60621F0F-FA31-6145-BEC4-24870B2E9208}"/>
              </a:ext>
            </a:extLst>
          </p:cNvPr>
          <p:cNvSpPr/>
          <p:nvPr/>
        </p:nvSpPr>
        <p:spPr>
          <a:xfrm rot="5400000">
            <a:off x="11386961" y="2573868"/>
            <a:ext cx="484632" cy="978408"/>
          </a:xfrm>
          <a:prstGeom prst="down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77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1F3C2-7534-FF4B-8FD3-A1C6CD1096C4}"/>
              </a:ext>
            </a:extLst>
          </p:cNvPr>
          <p:cNvSpPr>
            <a:spLocks noGrp="1"/>
          </p:cNvSpPr>
          <p:nvPr>
            <p:ph type="title"/>
          </p:nvPr>
        </p:nvSpPr>
        <p:spPr/>
        <p:txBody>
          <a:bodyPr/>
          <a:lstStyle/>
          <a:p>
            <a:r>
              <a:rPr lang="en-US" dirty="0">
                <a:latin typeface="+mn-lt"/>
              </a:rPr>
              <a:t>Student Loans</a:t>
            </a:r>
          </a:p>
        </p:txBody>
      </p:sp>
      <p:sp>
        <p:nvSpPr>
          <p:cNvPr id="3" name="Content Placeholder 2">
            <a:extLst>
              <a:ext uri="{FF2B5EF4-FFF2-40B4-BE49-F238E27FC236}">
                <a16:creationId xmlns:a16="http://schemas.microsoft.com/office/drawing/2014/main" id="{CF3C2C23-6AD1-0C4B-84AE-A6F8687834E4}"/>
              </a:ext>
            </a:extLst>
          </p:cNvPr>
          <p:cNvSpPr>
            <a:spLocks noGrp="1"/>
          </p:cNvSpPr>
          <p:nvPr>
            <p:ph idx="1"/>
          </p:nvPr>
        </p:nvSpPr>
        <p:spPr>
          <a:xfrm>
            <a:off x="1566335" y="1825625"/>
            <a:ext cx="3598333" cy="3385542"/>
          </a:xfrm>
          <a:solidFill>
            <a:srgbClr val="DDB83C"/>
          </a:solidFill>
        </p:spPr>
        <p:txBody>
          <a:bodyPr>
            <a:normAutofit/>
          </a:bodyPr>
          <a:lstStyle/>
          <a:p>
            <a:pPr marL="0" indent="0">
              <a:buNone/>
            </a:pPr>
            <a:r>
              <a:rPr lang="en-US" dirty="0"/>
              <a:t>PAYE, REPAYE, IBR</a:t>
            </a:r>
          </a:p>
          <a:p>
            <a:pPr marL="0" indent="0">
              <a:buNone/>
            </a:pPr>
            <a:r>
              <a:rPr lang="en-US" dirty="0"/>
              <a:t>Public Service Loan Forgiveness program (PSLF) </a:t>
            </a:r>
          </a:p>
          <a:p>
            <a:pPr marL="0" indent="0">
              <a:buNone/>
            </a:pPr>
            <a:r>
              <a:rPr lang="en-US" dirty="0"/>
              <a:t>Save aggressively just in case.</a:t>
            </a:r>
          </a:p>
          <a:p>
            <a:pPr marL="0" indent="0">
              <a:buNone/>
            </a:pPr>
            <a:r>
              <a:rPr lang="en-US" dirty="0"/>
              <a:t>864 ~ 1%, 2017-2019</a:t>
            </a:r>
          </a:p>
        </p:txBody>
      </p:sp>
      <p:sp>
        <p:nvSpPr>
          <p:cNvPr id="5" name="TextBox 4">
            <a:extLst>
              <a:ext uri="{FF2B5EF4-FFF2-40B4-BE49-F238E27FC236}">
                <a16:creationId xmlns:a16="http://schemas.microsoft.com/office/drawing/2014/main" id="{C286CB68-DD4E-DE41-AD8C-9A444F662183}"/>
              </a:ext>
            </a:extLst>
          </p:cNvPr>
          <p:cNvSpPr txBox="1"/>
          <p:nvPr/>
        </p:nvSpPr>
        <p:spPr>
          <a:xfrm>
            <a:off x="6096000" y="1825625"/>
            <a:ext cx="3471332" cy="3323987"/>
          </a:xfrm>
          <a:prstGeom prst="rect">
            <a:avLst/>
          </a:prstGeom>
          <a:solidFill>
            <a:srgbClr val="DDB83C"/>
          </a:solidFill>
        </p:spPr>
        <p:txBody>
          <a:bodyPr wrap="square" rtlCol="0" anchor="t">
            <a:spAutoFit/>
          </a:bodyPr>
          <a:lstStyle/>
          <a:p>
            <a:pPr algn="ctr"/>
            <a:r>
              <a:rPr lang="en-US" sz="2800" dirty="0"/>
              <a:t>    </a:t>
            </a:r>
          </a:p>
          <a:p>
            <a:pPr algn="ctr"/>
            <a:r>
              <a:rPr lang="en-US" sz="2800" dirty="0"/>
              <a:t>Pay off loans as soon as possible. </a:t>
            </a:r>
          </a:p>
          <a:p>
            <a:pPr algn="ctr"/>
            <a:r>
              <a:rPr lang="en-US" sz="2800" dirty="0"/>
              <a:t>Payoff goal = </a:t>
            </a:r>
          </a:p>
          <a:p>
            <a:pPr algn="ctr"/>
            <a:r>
              <a:rPr lang="en-US" sz="2800" dirty="0"/>
              <a:t>5 years. </a:t>
            </a:r>
          </a:p>
          <a:p>
            <a:pPr algn="ctr"/>
            <a:endParaRPr lang="en-US" sz="2800" dirty="0"/>
          </a:p>
          <a:p>
            <a:pPr algn="ctr"/>
            <a:r>
              <a:rPr lang="en-US" sz="2800" dirty="0"/>
              <a:t>*HR 529</a:t>
            </a:r>
          </a:p>
          <a:p>
            <a:endParaRPr lang="en-US" sz="1400" dirty="0"/>
          </a:p>
        </p:txBody>
      </p:sp>
    </p:spTree>
    <p:extLst>
      <p:ext uri="{BB962C8B-B14F-4D97-AF65-F5344CB8AC3E}">
        <p14:creationId xmlns:p14="http://schemas.microsoft.com/office/powerpoint/2010/main" val="36857561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10E4-5CC7-B745-BE3D-91681080C7EA}"/>
              </a:ext>
            </a:extLst>
          </p:cNvPr>
          <p:cNvSpPr>
            <a:spLocks noGrp="1"/>
          </p:cNvSpPr>
          <p:nvPr>
            <p:ph type="title"/>
          </p:nvPr>
        </p:nvSpPr>
        <p:spPr/>
        <p:txBody>
          <a:bodyPr/>
          <a:lstStyle/>
          <a:p>
            <a:r>
              <a:rPr lang="en-US" dirty="0"/>
              <a:t>PSLF borrowers in que </a:t>
            </a:r>
          </a:p>
        </p:txBody>
      </p:sp>
      <p:sp>
        <p:nvSpPr>
          <p:cNvPr id="3" name="Content Placeholder 2">
            <a:extLst>
              <a:ext uri="{FF2B5EF4-FFF2-40B4-BE49-F238E27FC236}">
                <a16:creationId xmlns:a16="http://schemas.microsoft.com/office/drawing/2014/main" id="{C76FE55E-FDE0-744D-AC07-17B54F5796B3}"/>
              </a:ext>
            </a:extLst>
          </p:cNvPr>
          <p:cNvSpPr>
            <a:spLocks noGrp="1"/>
          </p:cNvSpPr>
          <p:nvPr>
            <p:ph idx="1"/>
          </p:nvPr>
        </p:nvSpPr>
        <p:spPr/>
        <p:txBody>
          <a:bodyPr>
            <a:normAutofit/>
          </a:bodyPr>
          <a:lstStyle/>
          <a:p>
            <a:r>
              <a:rPr lang="en-US" dirty="0"/>
              <a:t>(8 to 10 years): </a:t>
            </a:r>
            <a:r>
              <a:rPr lang="en-US" dirty="0">
                <a:highlight>
                  <a:srgbClr val="DDB83C"/>
                </a:highlight>
              </a:rPr>
              <a:t>1,724</a:t>
            </a:r>
            <a:r>
              <a:rPr lang="en-US" dirty="0"/>
              <a:t> - Estimated Forgiveness 2019 to 2021</a:t>
            </a:r>
          </a:p>
          <a:p>
            <a:r>
              <a:rPr lang="en-US" dirty="0"/>
              <a:t>(6 to 8 years): </a:t>
            </a:r>
            <a:r>
              <a:rPr lang="en-US" dirty="0">
                <a:highlight>
                  <a:srgbClr val="DDB83C"/>
                </a:highlight>
              </a:rPr>
              <a:t>10,428</a:t>
            </a:r>
            <a:r>
              <a:rPr lang="en-US" dirty="0"/>
              <a:t> - Estimated Forgiveness 2021 to 2023</a:t>
            </a:r>
          </a:p>
          <a:p>
            <a:r>
              <a:rPr lang="en-US" dirty="0"/>
              <a:t>(4 to 6 years): </a:t>
            </a:r>
            <a:r>
              <a:rPr lang="en-US" dirty="0">
                <a:highlight>
                  <a:srgbClr val="DDB83C"/>
                </a:highlight>
              </a:rPr>
              <a:t>45,235</a:t>
            </a:r>
            <a:r>
              <a:rPr lang="en-US" dirty="0"/>
              <a:t> - Estimated Forgiveness 2023 to 2025</a:t>
            </a:r>
          </a:p>
          <a:p>
            <a:r>
              <a:rPr lang="en-US" dirty="0"/>
              <a:t>(2 to 4 years): </a:t>
            </a:r>
            <a:r>
              <a:rPr lang="en-US" dirty="0">
                <a:highlight>
                  <a:srgbClr val="DDB83C"/>
                </a:highlight>
              </a:rPr>
              <a:t>147,686</a:t>
            </a:r>
            <a:r>
              <a:rPr lang="en-US" dirty="0"/>
              <a:t> - Estimated Forgiveness 2025 to 2027</a:t>
            </a:r>
          </a:p>
          <a:p>
            <a:r>
              <a:rPr lang="en-US" dirty="0"/>
              <a:t>(up to 2 years): </a:t>
            </a:r>
            <a:r>
              <a:rPr lang="en-US" dirty="0">
                <a:highlight>
                  <a:srgbClr val="DDB83C"/>
                </a:highlight>
              </a:rPr>
              <a:t>413,922</a:t>
            </a:r>
            <a:r>
              <a:rPr lang="en-US" dirty="0"/>
              <a:t> - Estimated Forgiveness 2027 to 2029</a:t>
            </a:r>
          </a:p>
          <a:p>
            <a:endParaRPr lang="en-US" dirty="0"/>
          </a:p>
        </p:txBody>
      </p:sp>
      <p:sp>
        <p:nvSpPr>
          <p:cNvPr id="4" name="Rectangle 3">
            <a:extLst>
              <a:ext uri="{FF2B5EF4-FFF2-40B4-BE49-F238E27FC236}">
                <a16:creationId xmlns:a16="http://schemas.microsoft.com/office/drawing/2014/main" id="{9AD0B3BF-CCB5-6341-9311-CBF1346104C0}"/>
              </a:ext>
            </a:extLst>
          </p:cNvPr>
          <p:cNvSpPr/>
          <p:nvPr/>
        </p:nvSpPr>
        <p:spPr>
          <a:xfrm>
            <a:off x="0" y="6611779"/>
            <a:ext cx="7890933" cy="246221"/>
          </a:xfrm>
          <a:prstGeom prst="rect">
            <a:avLst/>
          </a:prstGeom>
        </p:spPr>
        <p:txBody>
          <a:bodyPr wrap="square">
            <a:spAutoFit/>
          </a:bodyPr>
          <a:lstStyle/>
          <a:p>
            <a:r>
              <a:rPr lang="en-US" sz="1000" dirty="0"/>
              <a:t>https://</a:t>
            </a:r>
            <a:r>
              <a:rPr lang="en-US" sz="1000" dirty="0" err="1"/>
              <a:t>www.forbes.com</a:t>
            </a:r>
            <a:r>
              <a:rPr lang="en-US" sz="1000" dirty="0"/>
              <a:t>/sites/</a:t>
            </a:r>
            <a:r>
              <a:rPr lang="en-US" sz="1000" dirty="0" err="1"/>
              <a:t>robertfarrington</a:t>
            </a:r>
            <a:r>
              <a:rPr lang="en-US" sz="1000" dirty="0"/>
              <a:t>/2019/01/22/why-the-public-service-loan-forgiveness-headlines-are-misleading/#5512a4ba1df0</a:t>
            </a:r>
          </a:p>
        </p:txBody>
      </p:sp>
    </p:spTree>
    <p:extLst>
      <p:ext uri="{BB962C8B-B14F-4D97-AF65-F5344CB8AC3E}">
        <p14:creationId xmlns:p14="http://schemas.microsoft.com/office/powerpoint/2010/main" val="1903864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CAE52-6AD5-A54A-9274-C3BE295E3A4E}"/>
              </a:ext>
            </a:extLst>
          </p:cNvPr>
          <p:cNvSpPr>
            <a:spLocks noGrp="1"/>
          </p:cNvSpPr>
          <p:nvPr>
            <p:ph type="title"/>
          </p:nvPr>
        </p:nvSpPr>
        <p:spPr>
          <a:xfrm>
            <a:off x="220133" y="407535"/>
            <a:ext cx="11686169" cy="1077229"/>
          </a:xfrm>
        </p:spPr>
        <p:txBody>
          <a:bodyPr>
            <a:normAutofit fontScale="90000"/>
          </a:bodyPr>
          <a:lstStyle/>
          <a:p>
            <a:pPr algn="l"/>
            <a:r>
              <a:rPr lang="en-US" dirty="0"/>
              <a:t>Debt: Where Compounding Interest Works AGAINST You</a:t>
            </a:r>
          </a:p>
        </p:txBody>
      </p:sp>
      <p:pic>
        <p:nvPicPr>
          <p:cNvPr id="5" name="Content Placeholder 4">
            <a:extLst>
              <a:ext uri="{FF2B5EF4-FFF2-40B4-BE49-F238E27FC236}">
                <a16:creationId xmlns:a16="http://schemas.microsoft.com/office/drawing/2014/main" id="{507F7768-69F2-3644-AB2F-7660E78282AB}"/>
              </a:ext>
            </a:extLst>
          </p:cNvPr>
          <p:cNvPicPr>
            <a:picLocks noGrp="1" noChangeAspect="1"/>
          </p:cNvPicPr>
          <p:nvPr>
            <p:ph idx="1"/>
          </p:nvPr>
        </p:nvPicPr>
        <p:blipFill>
          <a:blip r:embed="rId3"/>
          <a:stretch>
            <a:fillRect/>
          </a:stretch>
        </p:blipFill>
        <p:spPr>
          <a:xfrm>
            <a:off x="2488962" y="1347535"/>
            <a:ext cx="7776616" cy="4564315"/>
          </a:xfrm>
        </p:spPr>
      </p:pic>
      <p:sp>
        <p:nvSpPr>
          <p:cNvPr id="6" name="TextBox 5">
            <a:extLst>
              <a:ext uri="{FF2B5EF4-FFF2-40B4-BE49-F238E27FC236}">
                <a16:creationId xmlns:a16="http://schemas.microsoft.com/office/drawing/2014/main" id="{DFFA1176-A5D0-C44C-86C3-E2E0C98BD8AB}"/>
              </a:ext>
            </a:extLst>
          </p:cNvPr>
          <p:cNvSpPr txBox="1"/>
          <p:nvPr/>
        </p:nvSpPr>
        <p:spPr>
          <a:xfrm>
            <a:off x="0" y="6450465"/>
            <a:ext cx="5844292" cy="307777"/>
          </a:xfrm>
          <a:prstGeom prst="rect">
            <a:avLst/>
          </a:prstGeom>
          <a:noFill/>
        </p:spPr>
        <p:txBody>
          <a:bodyPr wrap="none" rtlCol="0">
            <a:spAutoFit/>
          </a:bodyPr>
          <a:lstStyle/>
          <a:p>
            <a:r>
              <a:rPr lang="en-US" sz="1400" dirty="0"/>
              <a:t>https://</a:t>
            </a:r>
            <a:r>
              <a:rPr lang="en-US" sz="1400" dirty="0" err="1"/>
              <a:t>www.bankrate.com</a:t>
            </a:r>
            <a:r>
              <a:rPr lang="en-US" sz="1400" dirty="0"/>
              <a:t>/calculators/college-planning/loan-</a:t>
            </a:r>
            <a:r>
              <a:rPr lang="en-US" sz="1400" dirty="0" err="1"/>
              <a:t>calculator.aspx</a:t>
            </a:r>
            <a:r>
              <a:rPr lang="en-US" sz="1400" dirty="0"/>
              <a:t> </a:t>
            </a:r>
          </a:p>
        </p:txBody>
      </p:sp>
    </p:spTree>
    <p:extLst>
      <p:ext uri="{BB962C8B-B14F-4D97-AF65-F5344CB8AC3E}">
        <p14:creationId xmlns:p14="http://schemas.microsoft.com/office/powerpoint/2010/main" val="148645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F80AEE-5304-EC4F-9B09-88D712A410E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128328" y="1996888"/>
            <a:ext cx="3772753" cy="2864224"/>
          </a:xfrm>
          <a:prstGeom prst="rect">
            <a:avLst/>
          </a:prstGeom>
        </p:spPr>
      </p:pic>
      <p:sp>
        <p:nvSpPr>
          <p:cNvPr id="6" name="Rectangle 5">
            <a:extLst>
              <a:ext uri="{FF2B5EF4-FFF2-40B4-BE49-F238E27FC236}">
                <a16:creationId xmlns:a16="http://schemas.microsoft.com/office/drawing/2014/main" id="{8330373A-D21C-3F43-BE67-2A806AED3AF7}"/>
              </a:ext>
            </a:extLst>
          </p:cNvPr>
          <p:cNvSpPr/>
          <p:nvPr/>
        </p:nvSpPr>
        <p:spPr>
          <a:xfrm>
            <a:off x="1290919" y="0"/>
            <a:ext cx="4518210" cy="6763871"/>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EFFFF"/>
                </a:solidFill>
              </a:rPr>
              <a:t>Compounding Interest </a:t>
            </a:r>
            <a:br>
              <a:rPr lang="en-US" sz="3200" dirty="0">
                <a:solidFill>
                  <a:srgbClr val="FEFFFF"/>
                </a:solidFill>
              </a:rPr>
            </a:br>
            <a:br>
              <a:rPr lang="en-US" sz="3200" dirty="0">
                <a:solidFill>
                  <a:srgbClr val="FEFFFF"/>
                </a:solidFill>
              </a:rPr>
            </a:br>
            <a:r>
              <a:rPr lang="en-US" dirty="0">
                <a:solidFill>
                  <a:srgbClr val="FEFFFF"/>
                </a:solidFill>
              </a:rPr>
              <a:t>(Secret Weapon of Wealth Accumulation)</a:t>
            </a:r>
            <a:endParaRPr lang="en-US" dirty="0"/>
          </a:p>
        </p:txBody>
      </p:sp>
    </p:spTree>
    <p:extLst>
      <p:ext uri="{BB962C8B-B14F-4D97-AF65-F5344CB8AC3E}">
        <p14:creationId xmlns:p14="http://schemas.microsoft.com/office/powerpoint/2010/main" val="1837787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20A1-EA7F-D94C-B9A4-357FC99D400F}"/>
              </a:ext>
            </a:extLst>
          </p:cNvPr>
          <p:cNvSpPr>
            <a:spLocks noGrp="1"/>
          </p:cNvSpPr>
          <p:nvPr>
            <p:ph type="title"/>
          </p:nvPr>
        </p:nvSpPr>
        <p:spPr>
          <a:xfrm>
            <a:off x="1134036" y="781983"/>
            <a:ext cx="10515600" cy="1325563"/>
          </a:xfrm>
        </p:spPr>
        <p:txBody>
          <a:bodyPr/>
          <a:lstStyle/>
          <a:p>
            <a:r>
              <a:rPr lang="en-US" dirty="0">
                <a:solidFill>
                  <a:prstClr val="black"/>
                </a:solidFill>
                <a:latin typeface="Arial" panose="020B0604020202020204"/>
              </a:rPr>
              <a:t>Would you rather…. </a:t>
            </a:r>
            <a:br>
              <a:rPr lang="en-US" dirty="0">
                <a:solidFill>
                  <a:prstClr val="black"/>
                </a:solidFill>
                <a:latin typeface="Arial" panose="020B0604020202020204"/>
              </a:rPr>
            </a:br>
            <a:endParaRPr lang="en-US" dirty="0"/>
          </a:p>
        </p:txBody>
      </p:sp>
      <p:pic>
        <p:nvPicPr>
          <p:cNvPr id="4" name="Content Placeholder 3" descr="A picture containing cup, indoor, table, sitting&#13;&#10;&#13;&#10;Description automatically generated">
            <a:extLst>
              <a:ext uri="{FF2B5EF4-FFF2-40B4-BE49-F238E27FC236}">
                <a16:creationId xmlns:a16="http://schemas.microsoft.com/office/drawing/2014/main" id="{D8A3941C-DEC8-8341-A736-FCE23A14A8F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5459506" y="3235156"/>
            <a:ext cx="5894294" cy="2720443"/>
          </a:xfrm>
          <a:prstGeom prst="rect">
            <a:avLst/>
          </a:prstGeom>
        </p:spPr>
      </p:pic>
      <p:sp>
        <p:nvSpPr>
          <p:cNvPr id="5" name="Rectangle 4">
            <a:extLst>
              <a:ext uri="{FF2B5EF4-FFF2-40B4-BE49-F238E27FC236}">
                <a16:creationId xmlns:a16="http://schemas.microsoft.com/office/drawing/2014/main" id="{EFCB3717-3A4B-C34B-82BA-14B5DBAF737A}"/>
              </a:ext>
            </a:extLst>
          </p:cNvPr>
          <p:cNvSpPr/>
          <p:nvPr/>
        </p:nvSpPr>
        <p:spPr>
          <a:xfrm>
            <a:off x="2330824" y="1582340"/>
            <a:ext cx="6096000" cy="3508653"/>
          </a:xfrm>
          <a:prstGeom prst="rect">
            <a:avLst/>
          </a:prstGeom>
        </p:spPr>
        <p:txBody>
          <a:bodyPr>
            <a:spAutoFit/>
          </a:bodyPr>
          <a:lstStyle/>
          <a:p>
            <a:r>
              <a:rPr lang="en-US" sz="3600" dirty="0">
                <a:solidFill>
                  <a:srgbClr val="1F2D29"/>
                </a:solidFill>
              </a:rPr>
              <a:t>Have 1 penny doubled each day for 29 days,</a:t>
            </a:r>
          </a:p>
          <a:p>
            <a:endParaRPr lang="en-US" sz="2400" dirty="0">
              <a:solidFill>
                <a:srgbClr val="1F2D29"/>
              </a:solidFill>
            </a:endParaRPr>
          </a:p>
          <a:p>
            <a:r>
              <a:rPr lang="en-US" sz="3600" dirty="0">
                <a:solidFill>
                  <a:srgbClr val="1F2D29"/>
                </a:solidFill>
              </a:rPr>
              <a:t> or</a:t>
            </a:r>
            <a:br>
              <a:rPr lang="en-US" sz="3600" dirty="0">
                <a:solidFill>
                  <a:srgbClr val="1F2D29"/>
                </a:solidFill>
              </a:rPr>
            </a:br>
            <a:br>
              <a:rPr lang="en-US" sz="3600" dirty="0">
                <a:solidFill>
                  <a:srgbClr val="1F2D29"/>
                </a:solidFill>
              </a:rPr>
            </a:br>
            <a:r>
              <a:rPr lang="en-US" sz="3600" dirty="0">
                <a:solidFill>
                  <a:srgbClr val="1F2D29"/>
                </a:solidFill>
              </a:rPr>
              <a:t>$1,000,000?</a:t>
            </a:r>
            <a:br>
              <a:rPr lang="en-US" dirty="0">
                <a:solidFill>
                  <a:srgbClr val="1F2D29"/>
                </a:solidFill>
              </a:rPr>
            </a:br>
            <a:endParaRPr lang="en-US" dirty="0"/>
          </a:p>
        </p:txBody>
      </p:sp>
    </p:spTree>
    <p:extLst>
      <p:ext uri="{BB962C8B-B14F-4D97-AF65-F5344CB8AC3E}">
        <p14:creationId xmlns:p14="http://schemas.microsoft.com/office/powerpoint/2010/main" val="1051772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B20A1-EA7F-D94C-B9A4-357FC99D400F}"/>
              </a:ext>
            </a:extLst>
          </p:cNvPr>
          <p:cNvSpPr>
            <a:spLocks noGrp="1"/>
          </p:cNvSpPr>
          <p:nvPr>
            <p:ph type="title"/>
          </p:nvPr>
        </p:nvSpPr>
        <p:spPr>
          <a:xfrm>
            <a:off x="300319" y="153825"/>
            <a:ext cx="10515600" cy="646332"/>
          </a:xfrm>
        </p:spPr>
        <p:txBody>
          <a:bodyPr>
            <a:normAutofit fontScale="90000"/>
          </a:bodyPr>
          <a:lstStyle/>
          <a:p>
            <a:br>
              <a:rPr lang="en-US" dirty="0">
                <a:solidFill>
                  <a:prstClr val="black"/>
                </a:solidFill>
                <a:latin typeface="Arial" panose="020B0604020202020204"/>
              </a:rPr>
            </a:br>
            <a:endParaRPr lang="en-US" dirty="0"/>
          </a:p>
        </p:txBody>
      </p:sp>
      <p:pic>
        <p:nvPicPr>
          <p:cNvPr id="4" name="Content Placeholder 3" descr="A picture containing cup, indoor, table, sitting&#13;&#10;&#13;&#10;Description automatically generated">
            <a:extLst>
              <a:ext uri="{FF2B5EF4-FFF2-40B4-BE49-F238E27FC236}">
                <a16:creationId xmlns:a16="http://schemas.microsoft.com/office/drawing/2014/main" id="{D8A3941C-DEC8-8341-A736-FCE23A14A8F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190592" y="4034118"/>
            <a:ext cx="4163208" cy="1921481"/>
          </a:xfrm>
          <a:prstGeom prst="rect">
            <a:avLst/>
          </a:prstGeom>
        </p:spPr>
      </p:pic>
      <p:sp>
        <p:nvSpPr>
          <p:cNvPr id="5" name="Rectangle 4">
            <a:extLst>
              <a:ext uri="{FF2B5EF4-FFF2-40B4-BE49-F238E27FC236}">
                <a16:creationId xmlns:a16="http://schemas.microsoft.com/office/drawing/2014/main" id="{EFCB3717-3A4B-C34B-82BA-14B5DBAF737A}"/>
              </a:ext>
            </a:extLst>
          </p:cNvPr>
          <p:cNvSpPr/>
          <p:nvPr/>
        </p:nvSpPr>
        <p:spPr>
          <a:xfrm>
            <a:off x="2330824" y="1582340"/>
            <a:ext cx="6096000" cy="646331"/>
          </a:xfrm>
          <a:prstGeom prst="rect">
            <a:avLst/>
          </a:prstGeom>
        </p:spPr>
        <p:txBody>
          <a:bodyPr>
            <a:spAutoFit/>
          </a:bodyPr>
          <a:lstStyle/>
          <a:p>
            <a:br>
              <a:rPr lang="en-US" dirty="0">
                <a:solidFill>
                  <a:srgbClr val="1F2D29"/>
                </a:solidFill>
              </a:rPr>
            </a:br>
            <a:endParaRPr lang="en-US" dirty="0"/>
          </a:p>
        </p:txBody>
      </p:sp>
      <p:sp>
        <p:nvSpPr>
          <p:cNvPr id="6" name="Rectangle 5">
            <a:extLst>
              <a:ext uri="{FF2B5EF4-FFF2-40B4-BE49-F238E27FC236}">
                <a16:creationId xmlns:a16="http://schemas.microsoft.com/office/drawing/2014/main" id="{BF7AE737-C2EE-9B4E-8C8B-672FF9F8DE83}"/>
              </a:ext>
            </a:extLst>
          </p:cNvPr>
          <p:cNvSpPr/>
          <p:nvPr/>
        </p:nvSpPr>
        <p:spPr>
          <a:xfrm>
            <a:off x="1894243" y="1028343"/>
            <a:ext cx="1429871" cy="4247317"/>
          </a:xfrm>
          <a:prstGeom prst="rect">
            <a:avLst/>
          </a:prstGeom>
        </p:spPr>
        <p:txBody>
          <a:bodyPr wrap="square">
            <a:spAutoFit/>
          </a:bodyPr>
          <a:lstStyle/>
          <a:p>
            <a:r>
              <a:rPr lang="en-US" dirty="0"/>
              <a:t>Day 1</a:t>
            </a:r>
          </a:p>
          <a:p>
            <a:r>
              <a:rPr lang="en-US" dirty="0"/>
              <a:t>Day 2</a:t>
            </a:r>
          </a:p>
          <a:p>
            <a:r>
              <a:rPr lang="en-US" dirty="0"/>
              <a:t>Day 3</a:t>
            </a:r>
          </a:p>
          <a:p>
            <a:r>
              <a:rPr lang="en-US" dirty="0"/>
              <a:t>Day 4</a:t>
            </a:r>
          </a:p>
          <a:p>
            <a:r>
              <a:rPr lang="en-US" dirty="0"/>
              <a:t>Day 5</a:t>
            </a:r>
          </a:p>
          <a:p>
            <a:r>
              <a:rPr lang="en-US" dirty="0"/>
              <a:t>Day 6</a:t>
            </a:r>
          </a:p>
          <a:p>
            <a:r>
              <a:rPr lang="en-US" dirty="0"/>
              <a:t>Day 7</a:t>
            </a:r>
          </a:p>
          <a:p>
            <a:r>
              <a:rPr lang="en-US" dirty="0"/>
              <a:t>Day 8</a:t>
            </a:r>
          </a:p>
          <a:p>
            <a:r>
              <a:rPr lang="en-US" dirty="0"/>
              <a:t>Day 9</a:t>
            </a:r>
          </a:p>
          <a:p>
            <a:r>
              <a:rPr lang="en-US" dirty="0"/>
              <a:t>Day 10</a:t>
            </a:r>
          </a:p>
          <a:p>
            <a:r>
              <a:rPr lang="en-US" dirty="0"/>
              <a:t>Day 11</a:t>
            </a:r>
          </a:p>
          <a:p>
            <a:r>
              <a:rPr lang="en-US" dirty="0"/>
              <a:t>Day 12</a:t>
            </a:r>
          </a:p>
          <a:p>
            <a:r>
              <a:rPr lang="en-US" dirty="0"/>
              <a:t>Day 13</a:t>
            </a:r>
          </a:p>
          <a:p>
            <a:r>
              <a:rPr lang="en-US" dirty="0"/>
              <a:t>Day 14</a:t>
            </a:r>
          </a:p>
          <a:p>
            <a:r>
              <a:rPr lang="en-US" dirty="0"/>
              <a:t>Day 15</a:t>
            </a:r>
          </a:p>
        </p:txBody>
      </p:sp>
      <p:sp>
        <p:nvSpPr>
          <p:cNvPr id="8" name="Rectangle 7">
            <a:extLst>
              <a:ext uri="{FF2B5EF4-FFF2-40B4-BE49-F238E27FC236}">
                <a16:creationId xmlns:a16="http://schemas.microsoft.com/office/drawing/2014/main" id="{AC4B27DA-1663-4E43-854D-2402C07579D2}"/>
              </a:ext>
            </a:extLst>
          </p:cNvPr>
          <p:cNvSpPr/>
          <p:nvPr/>
        </p:nvSpPr>
        <p:spPr>
          <a:xfrm>
            <a:off x="2754411" y="1028341"/>
            <a:ext cx="1669671" cy="4247317"/>
          </a:xfrm>
          <a:prstGeom prst="rect">
            <a:avLst/>
          </a:prstGeom>
        </p:spPr>
        <p:txBody>
          <a:bodyPr wrap="square">
            <a:spAutoFit/>
          </a:bodyPr>
          <a:lstStyle/>
          <a:p>
            <a:r>
              <a:rPr lang="en-US" dirty="0"/>
              <a:t> $                 0.01 </a:t>
            </a:r>
          </a:p>
          <a:p>
            <a:r>
              <a:rPr lang="en-US" dirty="0"/>
              <a:t> $                 0.02 </a:t>
            </a:r>
          </a:p>
          <a:p>
            <a:r>
              <a:rPr lang="en-US" dirty="0"/>
              <a:t> $                 0.04 </a:t>
            </a:r>
          </a:p>
          <a:p>
            <a:r>
              <a:rPr lang="en-US" dirty="0"/>
              <a:t> $                 0.08 </a:t>
            </a:r>
          </a:p>
          <a:p>
            <a:r>
              <a:rPr lang="en-US" dirty="0"/>
              <a:t> $                 0.16 </a:t>
            </a:r>
          </a:p>
          <a:p>
            <a:r>
              <a:rPr lang="en-US" dirty="0"/>
              <a:t> $                 0.32 </a:t>
            </a:r>
          </a:p>
          <a:p>
            <a:r>
              <a:rPr lang="en-US" dirty="0"/>
              <a:t> $                 0.64 </a:t>
            </a:r>
          </a:p>
          <a:p>
            <a:r>
              <a:rPr lang="en-US" dirty="0"/>
              <a:t> $                 1.28 </a:t>
            </a:r>
          </a:p>
          <a:p>
            <a:r>
              <a:rPr lang="en-US" dirty="0"/>
              <a:t> $                 2.56 </a:t>
            </a:r>
          </a:p>
          <a:p>
            <a:r>
              <a:rPr lang="en-US" dirty="0"/>
              <a:t> $                 5.12 </a:t>
            </a:r>
          </a:p>
          <a:p>
            <a:r>
              <a:rPr lang="en-US" dirty="0"/>
              <a:t> $               10.24 </a:t>
            </a:r>
          </a:p>
          <a:p>
            <a:r>
              <a:rPr lang="en-US" dirty="0"/>
              <a:t> $               20.48 </a:t>
            </a:r>
          </a:p>
          <a:p>
            <a:r>
              <a:rPr lang="en-US" dirty="0"/>
              <a:t> $               40.96 </a:t>
            </a:r>
          </a:p>
          <a:p>
            <a:r>
              <a:rPr lang="en-US" dirty="0"/>
              <a:t> $               81.92 </a:t>
            </a:r>
          </a:p>
          <a:p>
            <a:r>
              <a:rPr lang="en-US" dirty="0"/>
              <a:t> $             163.84 </a:t>
            </a:r>
          </a:p>
        </p:txBody>
      </p:sp>
      <p:sp>
        <p:nvSpPr>
          <p:cNvPr id="9" name="Rectangle 8">
            <a:extLst>
              <a:ext uri="{FF2B5EF4-FFF2-40B4-BE49-F238E27FC236}">
                <a16:creationId xmlns:a16="http://schemas.microsoft.com/office/drawing/2014/main" id="{420D46C5-2C91-3A41-ABDB-0884BC7B6F52}"/>
              </a:ext>
            </a:extLst>
          </p:cNvPr>
          <p:cNvSpPr/>
          <p:nvPr/>
        </p:nvSpPr>
        <p:spPr>
          <a:xfrm>
            <a:off x="6813176" y="1028341"/>
            <a:ext cx="6096000" cy="4401205"/>
          </a:xfrm>
          <a:prstGeom prst="rect">
            <a:avLst/>
          </a:prstGeom>
        </p:spPr>
        <p:txBody>
          <a:bodyPr>
            <a:spAutoFit/>
          </a:bodyPr>
          <a:lstStyle/>
          <a:p>
            <a:r>
              <a:rPr lang="en-US" dirty="0"/>
              <a:t> $             327.68 </a:t>
            </a:r>
          </a:p>
          <a:p>
            <a:r>
              <a:rPr lang="en-US" dirty="0"/>
              <a:t> $             655.36 </a:t>
            </a:r>
          </a:p>
          <a:p>
            <a:r>
              <a:rPr lang="en-US" dirty="0"/>
              <a:t> $          1,310.72 </a:t>
            </a:r>
          </a:p>
          <a:p>
            <a:r>
              <a:rPr lang="en-US" dirty="0"/>
              <a:t> $          2,621.44 </a:t>
            </a:r>
          </a:p>
          <a:p>
            <a:r>
              <a:rPr lang="en-US" dirty="0"/>
              <a:t> $          5,242.88 </a:t>
            </a:r>
          </a:p>
          <a:p>
            <a:r>
              <a:rPr lang="en-US" dirty="0"/>
              <a:t> $        10,485.76 </a:t>
            </a:r>
          </a:p>
          <a:p>
            <a:r>
              <a:rPr lang="en-US" dirty="0"/>
              <a:t> $        20,971.52 </a:t>
            </a:r>
          </a:p>
          <a:p>
            <a:r>
              <a:rPr lang="en-US" dirty="0"/>
              <a:t> $        41,943.04 </a:t>
            </a:r>
          </a:p>
          <a:p>
            <a:r>
              <a:rPr lang="en-US" dirty="0"/>
              <a:t> $        83,886.08 </a:t>
            </a:r>
          </a:p>
          <a:p>
            <a:r>
              <a:rPr lang="en-US" dirty="0"/>
              <a:t> $      167,772.16 </a:t>
            </a:r>
          </a:p>
          <a:p>
            <a:r>
              <a:rPr lang="en-US" dirty="0"/>
              <a:t> $      335,544.32 </a:t>
            </a:r>
          </a:p>
          <a:p>
            <a:r>
              <a:rPr lang="en-US" dirty="0"/>
              <a:t> $      671,088.64 </a:t>
            </a:r>
          </a:p>
          <a:p>
            <a:r>
              <a:rPr lang="en-US" dirty="0"/>
              <a:t> $   1,342,177.28 </a:t>
            </a:r>
          </a:p>
          <a:p>
            <a:r>
              <a:rPr lang="en-US" dirty="0"/>
              <a:t> $   2,684,354.56 </a:t>
            </a:r>
          </a:p>
          <a:p>
            <a:r>
              <a:rPr lang="en-US" dirty="0"/>
              <a:t> </a:t>
            </a:r>
            <a:r>
              <a:rPr lang="en-US" sz="2400" b="1" dirty="0"/>
              <a:t>$  5,368,709.12 </a:t>
            </a:r>
          </a:p>
        </p:txBody>
      </p:sp>
      <p:sp>
        <p:nvSpPr>
          <p:cNvPr id="10" name="Rectangle 9">
            <a:extLst>
              <a:ext uri="{FF2B5EF4-FFF2-40B4-BE49-F238E27FC236}">
                <a16:creationId xmlns:a16="http://schemas.microsoft.com/office/drawing/2014/main" id="{C09462D9-690D-0C4C-9501-5B8957944408}"/>
              </a:ext>
            </a:extLst>
          </p:cNvPr>
          <p:cNvSpPr/>
          <p:nvPr/>
        </p:nvSpPr>
        <p:spPr>
          <a:xfrm>
            <a:off x="5818095" y="1028341"/>
            <a:ext cx="3325905" cy="4339650"/>
          </a:xfrm>
          <a:prstGeom prst="rect">
            <a:avLst/>
          </a:prstGeom>
        </p:spPr>
        <p:txBody>
          <a:bodyPr wrap="square">
            <a:spAutoFit/>
          </a:bodyPr>
          <a:lstStyle/>
          <a:p>
            <a:r>
              <a:rPr lang="en-US" dirty="0"/>
              <a:t>Day 16</a:t>
            </a:r>
          </a:p>
          <a:p>
            <a:r>
              <a:rPr lang="en-US" dirty="0"/>
              <a:t>Day 17</a:t>
            </a:r>
          </a:p>
          <a:p>
            <a:r>
              <a:rPr lang="en-US" dirty="0"/>
              <a:t>Day 18</a:t>
            </a:r>
          </a:p>
          <a:p>
            <a:r>
              <a:rPr lang="en-US" dirty="0"/>
              <a:t>Day 19</a:t>
            </a:r>
          </a:p>
          <a:p>
            <a:r>
              <a:rPr lang="en-US" dirty="0"/>
              <a:t>Day 20</a:t>
            </a:r>
          </a:p>
          <a:p>
            <a:r>
              <a:rPr lang="en-US" dirty="0"/>
              <a:t>Day 21</a:t>
            </a:r>
          </a:p>
          <a:p>
            <a:r>
              <a:rPr lang="en-US" dirty="0"/>
              <a:t>Day 22</a:t>
            </a:r>
          </a:p>
          <a:p>
            <a:r>
              <a:rPr lang="en-US" dirty="0"/>
              <a:t>Day 23</a:t>
            </a:r>
          </a:p>
          <a:p>
            <a:r>
              <a:rPr lang="en-US" dirty="0"/>
              <a:t>Day 24</a:t>
            </a:r>
          </a:p>
          <a:p>
            <a:r>
              <a:rPr lang="en-US" dirty="0"/>
              <a:t>Day 25</a:t>
            </a:r>
          </a:p>
          <a:p>
            <a:r>
              <a:rPr lang="en-US" dirty="0"/>
              <a:t>Day 26</a:t>
            </a:r>
          </a:p>
          <a:p>
            <a:r>
              <a:rPr lang="en-US" dirty="0"/>
              <a:t>Day 27</a:t>
            </a:r>
          </a:p>
          <a:p>
            <a:r>
              <a:rPr lang="en-US" dirty="0"/>
              <a:t>Day 28</a:t>
            </a:r>
          </a:p>
          <a:p>
            <a:r>
              <a:rPr lang="en-US" dirty="0"/>
              <a:t>Day 29</a:t>
            </a:r>
          </a:p>
          <a:p>
            <a:r>
              <a:rPr lang="en-US" sz="2400" b="1" dirty="0"/>
              <a:t>Day 30</a:t>
            </a:r>
          </a:p>
        </p:txBody>
      </p:sp>
      <p:sp>
        <p:nvSpPr>
          <p:cNvPr id="11" name="Rectangle 10">
            <a:extLst>
              <a:ext uri="{FF2B5EF4-FFF2-40B4-BE49-F238E27FC236}">
                <a16:creationId xmlns:a16="http://schemas.microsoft.com/office/drawing/2014/main" id="{CA4AAB24-B4A9-7C4C-8B2A-BC03E57A34EB}"/>
              </a:ext>
            </a:extLst>
          </p:cNvPr>
          <p:cNvSpPr/>
          <p:nvPr/>
        </p:nvSpPr>
        <p:spPr>
          <a:xfrm>
            <a:off x="507999" y="430825"/>
            <a:ext cx="7484533" cy="584775"/>
          </a:xfrm>
          <a:prstGeom prst="rect">
            <a:avLst/>
          </a:prstGeom>
        </p:spPr>
        <p:txBody>
          <a:bodyPr wrap="square">
            <a:spAutoFit/>
          </a:bodyPr>
          <a:lstStyle/>
          <a:p>
            <a:r>
              <a:rPr lang="en-US" sz="3200" dirty="0">
                <a:solidFill>
                  <a:prstClr val="black"/>
                </a:solidFill>
                <a:latin typeface="Arial" panose="020B0604020202020204"/>
              </a:rPr>
              <a:t>100% Return Compounded Daily  </a:t>
            </a:r>
            <a:endParaRPr lang="en-US" sz="3200" dirty="0"/>
          </a:p>
        </p:txBody>
      </p:sp>
    </p:spTree>
    <p:extLst>
      <p:ext uri="{BB962C8B-B14F-4D97-AF65-F5344CB8AC3E}">
        <p14:creationId xmlns:p14="http://schemas.microsoft.com/office/powerpoint/2010/main" val="2645622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535FF9-454C-5542-A234-2FCA67BE0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Tree>
    <p:extLst>
      <p:ext uri="{BB962C8B-B14F-4D97-AF65-F5344CB8AC3E}">
        <p14:creationId xmlns:p14="http://schemas.microsoft.com/office/powerpoint/2010/main" val="3823872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CE4E9-AC6D-C847-AFB1-F85AC6786B3A}"/>
              </a:ext>
            </a:extLst>
          </p:cNvPr>
          <p:cNvSpPr>
            <a:spLocks noGrp="1"/>
          </p:cNvSpPr>
          <p:nvPr>
            <p:ph type="title"/>
          </p:nvPr>
        </p:nvSpPr>
        <p:spPr/>
        <p:txBody>
          <a:bodyPr/>
          <a:lstStyle/>
          <a:p>
            <a:r>
              <a:rPr lang="en-US" dirty="0">
                <a:solidFill>
                  <a:prstClr val="black"/>
                </a:solidFill>
                <a:latin typeface="Arial" panose="020B0604020202020204"/>
              </a:rPr>
              <a:t>100% Return Compounded Daily  </a:t>
            </a:r>
            <a:br>
              <a:rPr lang="en-US" dirty="0"/>
            </a:br>
            <a:endParaRPr lang="en-US" dirty="0"/>
          </a:p>
        </p:txBody>
      </p:sp>
      <p:graphicFrame>
        <p:nvGraphicFramePr>
          <p:cNvPr id="5" name="Content Placeholder 4">
            <a:extLst>
              <a:ext uri="{FF2B5EF4-FFF2-40B4-BE49-F238E27FC236}">
                <a16:creationId xmlns:a16="http://schemas.microsoft.com/office/drawing/2014/main" id="{BAA4F93C-6F16-7F44-9C59-A2A439772709}"/>
              </a:ext>
            </a:extLst>
          </p:cNvPr>
          <p:cNvGraphicFramePr>
            <a:graphicFrameLocks noGrp="1"/>
          </p:cNvGraphicFramePr>
          <p:nvPr>
            <p:ph idx="1"/>
            <p:extLst>
              <p:ext uri="{D42A27DB-BD31-4B8C-83A1-F6EECF244321}">
                <p14:modId xmlns:p14="http://schemas.microsoft.com/office/powerpoint/2010/main" val="1016849849"/>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729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E05D5-1610-9746-95C1-633C7FE1ABC5}"/>
              </a:ext>
            </a:extLst>
          </p:cNvPr>
          <p:cNvSpPr>
            <a:spLocks noGrp="1"/>
          </p:cNvSpPr>
          <p:nvPr>
            <p:ph type="title"/>
          </p:nvPr>
        </p:nvSpPr>
        <p:spPr>
          <a:xfrm>
            <a:off x="1290918" y="808056"/>
            <a:ext cx="9789458" cy="1077229"/>
          </a:xfrm>
        </p:spPr>
        <p:txBody>
          <a:bodyPr/>
          <a:lstStyle/>
          <a:p>
            <a:pPr algn="ctr"/>
            <a:r>
              <a:rPr lang="en-US" dirty="0"/>
              <a:t>Simple Interest and Compound Interest</a:t>
            </a:r>
          </a:p>
        </p:txBody>
      </p:sp>
      <p:graphicFrame>
        <p:nvGraphicFramePr>
          <p:cNvPr id="5" name="Content Placeholder 4">
            <a:extLst>
              <a:ext uri="{FF2B5EF4-FFF2-40B4-BE49-F238E27FC236}">
                <a16:creationId xmlns:a16="http://schemas.microsoft.com/office/drawing/2014/main" id="{EC454916-2F2F-414C-8CDC-819DF8585F6C}"/>
              </a:ext>
            </a:extLst>
          </p:cNvPr>
          <p:cNvGraphicFramePr>
            <a:graphicFrameLocks noGrp="1"/>
          </p:cNvGraphicFramePr>
          <p:nvPr>
            <p:ph idx="1"/>
          </p:nvPr>
        </p:nvGraphicFramePr>
        <p:xfrm>
          <a:off x="2492186" y="1885285"/>
          <a:ext cx="5163672" cy="3814534"/>
        </p:xfrm>
        <a:graphic>
          <a:graphicData uri="http://schemas.openxmlformats.org/drawingml/2006/table">
            <a:tbl>
              <a:tblPr firstRow="1" bandRow="1">
                <a:tableStyleId>{5C22544A-7EE6-4342-B048-85BDC9FD1C3A}</a:tableStyleId>
              </a:tblPr>
              <a:tblGrid>
                <a:gridCol w="1032734">
                  <a:extLst>
                    <a:ext uri="{9D8B030D-6E8A-4147-A177-3AD203B41FA5}">
                      <a16:colId xmlns:a16="http://schemas.microsoft.com/office/drawing/2014/main" val="948411445"/>
                    </a:ext>
                  </a:extLst>
                </a:gridCol>
                <a:gridCol w="586067">
                  <a:extLst>
                    <a:ext uri="{9D8B030D-6E8A-4147-A177-3AD203B41FA5}">
                      <a16:colId xmlns:a16="http://schemas.microsoft.com/office/drawing/2014/main" val="520564128"/>
                    </a:ext>
                  </a:extLst>
                </a:gridCol>
                <a:gridCol w="950017">
                  <a:extLst>
                    <a:ext uri="{9D8B030D-6E8A-4147-A177-3AD203B41FA5}">
                      <a16:colId xmlns:a16="http://schemas.microsoft.com/office/drawing/2014/main" val="1195441738"/>
                    </a:ext>
                  </a:extLst>
                </a:gridCol>
                <a:gridCol w="438496">
                  <a:extLst>
                    <a:ext uri="{9D8B030D-6E8A-4147-A177-3AD203B41FA5}">
                      <a16:colId xmlns:a16="http://schemas.microsoft.com/office/drawing/2014/main" val="1630728829"/>
                    </a:ext>
                  </a:extLst>
                </a:gridCol>
                <a:gridCol w="2156358">
                  <a:extLst>
                    <a:ext uri="{9D8B030D-6E8A-4147-A177-3AD203B41FA5}">
                      <a16:colId xmlns:a16="http://schemas.microsoft.com/office/drawing/2014/main" val="4131974109"/>
                    </a:ext>
                  </a:extLst>
                </a:gridCol>
              </a:tblGrid>
              <a:tr h="294036">
                <a:tc gridSpan="3">
                  <a:txBody>
                    <a:bodyPr/>
                    <a:lstStyle/>
                    <a:p>
                      <a:pPr algn="l" fontAlgn="b"/>
                      <a:r>
                        <a:rPr lang="en-US" sz="2800" b="1" i="0" u="none" strike="noStrike" dirty="0">
                          <a:solidFill>
                            <a:srgbClr val="000000"/>
                          </a:solidFill>
                          <a:effectLst/>
                          <a:latin typeface="Calibri" panose="020F0502020204030204" pitchFamily="34" charset="0"/>
                        </a:rPr>
                        <a:t>Simple Interest</a:t>
                      </a:r>
                    </a:p>
                  </a:txBody>
                  <a:tcPr marL="9525" marR="9525" marT="9525" marB="0" anchor="b"/>
                </a:tc>
                <a:tc hMerge="1">
                  <a:txBody>
                    <a:bodyPr/>
                    <a:lstStyle/>
                    <a:p>
                      <a:endParaRPr lang="en-US"/>
                    </a:p>
                  </a:txBody>
                  <a:tcPr/>
                </a:tc>
                <a:tc hMerge="1">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64303656"/>
                  </a:ext>
                </a:extLst>
              </a:tr>
              <a:tr h="420292">
                <a:tc>
                  <a:txBody>
                    <a:bodyPr/>
                    <a:lstStyle/>
                    <a:p>
                      <a:pPr algn="r" fontAlgn="b"/>
                      <a:r>
                        <a:rPr lang="en-US" sz="2400" b="0" i="0" u="none" strike="noStrike">
                          <a:solidFill>
                            <a:srgbClr val="000000"/>
                          </a:solidFill>
                          <a:effectLst/>
                          <a:latin typeface="Calibri" panose="020F0502020204030204" pitchFamily="34" charset="0"/>
                        </a:rPr>
                        <a:t>$1,000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 $  70.00 </a:t>
                      </a:r>
                    </a:p>
                  </a:txBody>
                  <a:tcPr marL="9525" marR="9525" marT="9525" marB="0" anchor="b"/>
                </a:tc>
                <a:extLst>
                  <a:ext uri="{0D108BD9-81ED-4DB2-BD59-A6C34878D82A}">
                    <a16:rowId xmlns:a16="http://schemas.microsoft.com/office/drawing/2014/main" val="930259161"/>
                  </a:ext>
                </a:extLst>
              </a:tr>
              <a:tr h="420292">
                <a:tc>
                  <a:txBody>
                    <a:bodyPr/>
                    <a:lstStyle/>
                    <a:p>
                      <a:pPr algn="r" fontAlgn="b"/>
                      <a:r>
                        <a:rPr lang="en-US" sz="2400" b="0" i="0" u="none" strike="noStrike">
                          <a:solidFill>
                            <a:srgbClr val="000000"/>
                          </a:solidFill>
                          <a:effectLst/>
                          <a:latin typeface="Calibri" panose="020F0502020204030204" pitchFamily="34" charset="0"/>
                        </a:rPr>
                        <a:t>$1,000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 $  70.00 </a:t>
                      </a:r>
                    </a:p>
                  </a:txBody>
                  <a:tcPr marL="9525" marR="9525" marT="9525" marB="0" anchor="b"/>
                </a:tc>
                <a:extLst>
                  <a:ext uri="{0D108BD9-81ED-4DB2-BD59-A6C34878D82A}">
                    <a16:rowId xmlns:a16="http://schemas.microsoft.com/office/drawing/2014/main" val="2187577501"/>
                  </a:ext>
                </a:extLst>
              </a:tr>
              <a:tr h="420292">
                <a:tc>
                  <a:txBody>
                    <a:bodyPr/>
                    <a:lstStyle/>
                    <a:p>
                      <a:pPr algn="r" fontAlgn="b"/>
                      <a:r>
                        <a:rPr lang="en-US" sz="2400" b="0" i="0" u="none" strike="noStrike">
                          <a:solidFill>
                            <a:srgbClr val="000000"/>
                          </a:solidFill>
                          <a:effectLst/>
                          <a:latin typeface="Calibri" panose="020F0502020204030204" pitchFamily="34" charset="0"/>
                        </a:rPr>
                        <a:t>$1,000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 $  70.00 </a:t>
                      </a:r>
                    </a:p>
                  </a:txBody>
                  <a:tcPr marL="9525" marR="9525" marT="9525" marB="0" anchor="b"/>
                </a:tc>
                <a:extLst>
                  <a:ext uri="{0D108BD9-81ED-4DB2-BD59-A6C34878D82A}">
                    <a16:rowId xmlns:a16="http://schemas.microsoft.com/office/drawing/2014/main" val="1531928895"/>
                  </a:ext>
                </a:extLst>
              </a:tr>
              <a:tr h="420292">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2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0644673"/>
                  </a:ext>
                </a:extLst>
              </a:tr>
              <a:tr h="420292">
                <a:tc gridSpan="5">
                  <a:txBody>
                    <a:bodyPr/>
                    <a:lstStyle/>
                    <a:p>
                      <a:pPr algn="l" fontAlgn="b"/>
                      <a:r>
                        <a:rPr lang="en-US" sz="2800" b="1" i="0" u="none" strike="noStrike" dirty="0">
                          <a:solidFill>
                            <a:srgbClr val="000000"/>
                          </a:solidFill>
                          <a:effectLst/>
                          <a:latin typeface="Calibri" panose="020F0502020204030204" pitchFamily="34" charset="0"/>
                        </a:rPr>
                        <a:t>Compound Interest</a:t>
                      </a:r>
                    </a:p>
                  </a:txBody>
                  <a:tcPr marL="9525" marR="9525" marT="9525" marB="0" anchor="b"/>
                </a:tc>
                <a:tc hMerge="1">
                  <a:txBody>
                    <a:bodyPr/>
                    <a:lstStyle/>
                    <a:p>
                      <a:endParaRPr lang="en-US"/>
                    </a:p>
                  </a:txBody>
                  <a:tcPr/>
                </a:tc>
                <a:tc hMerge="1">
                  <a:txBody>
                    <a:bodyPr/>
                    <a:lstStyle/>
                    <a:p>
                      <a:endParaRPr lang="en-US"/>
                    </a:p>
                  </a:txBody>
                  <a:tcPr/>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tc hMerge="1">
                  <a:txBody>
                    <a:bodyPr/>
                    <a:lstStyle/>
                    <a:p>
                      <a:pPr algn="l" fontAlgn="b"/>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0710245"/>
                  </a:ext>
                </a:extLst>
              </a:tr>
              <a:tr h="420292">
                <a:tc>
                  <a:txBody>
                    <a:bodyPr/>
                    <a:lstStyle/>
                    <a:p>
                      <a:pPr algn="r" fontAlgn="b"/>
                      <a:r>
                        <a:rPr lang="en-US" sz="2400" b="0" i="0" u="none" strike="noStrike">
                          <a:solidFill>
                            <a:srgbClr val="000000"/>
                          </a:solidFill>
                          <a:effectLst/>
                          <a:latin typeface="Calibri" panose="020F0502020204030204" pitchFamily="34" charset="0"/>
                        </a:rPr>
                        <a:t>$1,000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a:solidFill>
                            <a:srgbClr val="000000"/>
                          </a:solidFill>
                          <a:effectLst/>
                          <a:latin typeface="Calibri" panose="020F0502020204030204" pitchFamily="34" charset="0"/>
                        </a:rPr>
                        <a:t> $  70.00 </a:t>
                      </a:r>
                    </a:p>
                  </a:txBody>
                  <a:tcPr marL="9525" marR="9525" marT="9525" marB="0" anchor="b"/>
                </a:tc>
                <a:extLst>
                  <a:ext uri="{0D108BD9-81ED-4DB2-BD59-A6C34878D82A}">
                    <a16:rowId xmlns:a16="http://schemas.microsoft.com/office/drawing/2014/main" val="2566778995"/>
                  </a:ext>
                </a:extLst>
              </a:tr>
              <a:tr h="420292">
                <a:tc>
                  <a:txBody>
                    <a:bodyPr/>
                    <a:lstStyle/>
                    <a:p>
                      <a:pPr algn="r" fontAlgn="b"/>
                      <a:r>
                        <a:rPr lang="en-US" sz="2400" b="0" i="0" u="none" strike="noStrike">
                          <a:solidFill>
                            <a:srgbClr val="000000"/>
                          </a:solidFill>
                          <a:effectLst/>
                          <a:latin typeface="Calibri" panose="020F0502020204030204" pitchFamily="34" charset="0"/>
                        </a:rPr>
                        <a:t>$1,070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a:solidFill>
                            <a:srgbClr val="000000"/>
                          </a:solidFill>
                          <a:effectLst/>
                          <a:latin typeface="Calibri" panose="020F0502020204030204" pitchFamily="34" charset="0"/>
                        </a:rPr>
                        <a:t>7%</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 $  74.90 </a:t>
                      </a:r>
                    </a:p>
                  </a:txBody>
                  <a:tcPr marL="9525" marR="9525" marT="9525" marB="0" anchor="b"/>
                </a:tc>
                <a:extLst>
                  <a:ext uri="{0D108BD9-81ED-4DB2-BD59-A6C34878D82A}">
                    <a16:rowId xmlns:a16="http://schemas.microsoft.com/office/drawing/2014/main" val="2067274776"/>
                  </a:ext>
                </a:extLst>
              </a:tr>
              <a:tr h="420292">
                <a:tc>
                  <a:txBody>
                    <a:bodyPr/>
                    <a:lstStyle/>
                    <a:p>
                      <a:pPr algn="r" fontAlgn="b"/>
                      <a:r>
                        <a:rPr lang="en-US" sz="2400" b="0" i="0" u="none" strike="noStrike" dirty="0">
                          <a:solidFill>
                            <a:srgbClr val="000000"/>
                          </a:solidFill>
                          <a:effectLst/>
                          <a:latin typeface="Calibri" panose="020F0502020204030204" pitchFamily="34" charset="0"/>
                        </a:rPr>
                        <a:t>$1,145 </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x</a:t>
                      </a:r>
                    </a:p>
                  </a:txBody>
                  <a:tcPr marL="9525" marR="9525" marT="9525" marB="0" anchor="b"/>
                </a:tc>
                <a:tc>
                  <a:txBody>
                    <a:bodyPr/>
                    <a:lstStyle/>
                    <a:p>
                      <a:pPr algn="ctr" fontAlgn="b"/>
                      <a:r>
                        <a:rPr lang="en-US" sz="2400" b="0" i="0" u="none" strike="noStrike" dirty="0">
                          <a:solidFill>
                            <a:srgbClr val="000000"/>
                          </a:solidFill>
                          <a:effectLst/>
                          <a:latin typeface="Calibri" panose="020F0502020204030204" pitchFamily="34" charset="0"/>
                        </a:rPr>
                        <a:t>7%</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a:t>
                      </a:r>
                    </a:p>
                  </a:txBody>
                  <a:tcPr marL="9525" marR="9525" marT="9525" marB="0" anchor="b"/>
                </a:tc>
                <a:tc>
                  <a:txBody>
                    <a:bodyPr/>
                    <a:lstStyle/>
                    <a:p>
                      <a:pPr algn="l" fontAlgn="b"/>
                      <a:r>
                        <a:rPr lang="en-US" sz="2400" b="0" i="0" u="none" strike="noStrike" dirty="0">
                          <a:solidFill>
                            <a:srgbClr val="000000"/>
                          </a:solidFill>
                          <a:effectLst/>
                          <a:latin typeface="Calibri" panose="020F0502020204030204" pitchFamily="34" charset="0"/>
                        </a:rPr>
                        <a:t> $  80.14 </a:t>
                      </a:r>
                    </a:p>
                  </a:txBody>
                  <a:tcPr marL="9525" marR="9525" marT="9525" marB="0" anchor="b"/>
                </a:tc>
                <a:extLst>
                  <a:ext uri="{0D108BD9-81ED-4DB2-BD59-A6C34878D82A}">
                    <a16:rowId xmlns:a16="http://schemas.microsoft.com/office/drawing/2014/main" val="3184424003"/>
                  </a:ext>
                </a:extLst>
              </a:tr>
            </a:tbl>
          </a:graphicData>
        </a:graphic>
      </p:graphicFrame>
    </p:spTree>
    <p:extLst>
      <p:ext uri="{BB962C8B-B14F-4D97-AF65-F5344CB8AC3E}">
        <p14:creationId xmlns:p14="http://schemas.microsoft.com/office/powerpoint/2010/main" val="1630629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606145" y="47064"/>
            <a:ext cx="4518210" cy="6763871"/>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EFFFF"/>
                </a:solidFill>
              </a:rPr>
              <a:t>Workshop</a:t>
            </a:r>
            <a:br>
              <a:rPr lang="en-US" sz="3200" dirty="0">
                <a:solidFill>
                  <a:srgbClr val="FEFFFF"/>
                </a:solidFill>
              </a:rPr>
            </a:br>
            <a:br>
              <a:rPr lang="en-US" dirty="0">
                <a:solidFill>
                  <a:schemeClr val="bg1"/>
                </a:solidFill>
              </a:rPr>
            </a:br>
            <a:r>
              <a:rPr lang="en-US" dirty="0">
                <a:solidFill>
                  <a:schemeClr val="bg1"/>
                </a:solidFill>
              </a:rPr>
              <a:t>intentional-</a:t>
            </a:r>
            <a:r>
              <a:rPr lang="en-US" dirty="0" err="1">
                <a:solidFill>
                  <a:schemeClr val="bg1"/>
                </a:solidFill>
              </a:rPr>
              <a:t>investment.com</a:t>
            </a:r>
            <a:endParaRPr lang="en-US" dirty="0"/>
          </a:p>
        </p:txBody>
      </p:sp>
      <p:pic>
        <p:nvPicPr>
          <p:cNvPr id="5" name="Picture 4">
            <a:extLst>
              <a:ext uri="{FF2B5EF4-FFF2-40B4-BE49-F238E27FC236}">
                <a16:creationId xmlns:a16="http://schemas.microsoft.com/office/drawing/2014/main" id="{6695A5C3-40C3-E242-BE8D-1D32E40216A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011333" y="3731539"/>
            <a:ext cx="2618222" cy="1637884"/>
          </a:xfrm>
          <a:prstGeom prst="rect">
            <a:avLst/>
          </a:prstGeom>
        </p:spPr>
      </p:pic>
      <p:pic>
        <p:nvPicPr>
          <p:cNvPr id="3" name="Picture 2">
            <a:extLst>
              <a:ext uri="{FF2B5EF4-FFF2-40B4-BE49-F238E27FC236}">
                <a16:creationId xmlns:a16="http://schemas.microsoft.com/office/drawing/2014/main" id="{8CD519EF-1619-6941-B4B0-1A97F0303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1333" y="400793"/>
            <a:ext cx="6096000" cy="2848970"/>
          </a:xfrm>
          <a:prstGeom prst="rect">
            <a:avLst/>
          </a:prstGeom>
        </p:spPr>
      </p:pic>
      <p:pic>
        <p:nvPicPr>
          <p:cNvPr id="7" name="Picture 6">
            <a:extLst>
              <a:ext uri="{FF2B5EF4-FFF2-40B4-BE49-F238E27FC236}">
                <a16:creationId xmlns:a16="http://schemas.microsoft.com/office/drawing/2014/main" id="{A85575B1-3CC8-9C4C-B631-888A923B3AAA}"/>
              </a:ext>
            </a:extLst>
          </p:cNvPr>
          <p:cNvPicPr>
            <a:picLocks noChangeAspect="1"/>
          </p:cNvPicPr>
          <p:nvPr/>
        </p:nvPicPr>
        <p:blipFill>
          <a:blip r:embed="rId5"/>
          <a:stretch>
            <a:fillRect/>
          </a:stretch>
        </p:blipFill>
        <p:spPr>
          <a:xfrm>
            <a:off x="9391556" y="3364960"/>
            <a:ext cx="2800444" cy="2371043"/>
          </a:xfrm>
          <a:prstGeom prst="rect">
            <a:avLst/>
          </a:prstGeom>
        </p:spPr>
      </p:pic>
    </p:spTree>
    <p:extLst>
      <p:ext uri="{BB962C8B-B14F-4D97-AF65-F5344CB8AC3E}">
        <p14:creationId xmlns:p14="http://schemas.microsoft.com/office/powerpoint/2010/main" val="989243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7153B-BCF9-2E40-A9B4-B7F20D377255}"/>
              </a:ext>
            </a:extLst>
          </p:cNvPr>
          <p:cNvSpPr>
            <a:spLocks noGrp="1"/>
          </p:cNvSpPr>
          <p:nvPr>
            <p:ph type="title"/>
          </p:nvPr>
        </p:nvSpPr>
        <p:spPr/>
        <p:txBody>
          <a:bodyPr/>
          <a:lstStyle/>
          <a:p>
            <a:r>
              <a:rPr lang="en-US" dirty="0"/>
              <a:t>Case study: Primary Care Physician </a:t>
            </a:r>
          </a:p>
        </p:txBody>
      </p:sp>
      <p:pic>
        <p:nvPicPr>
          <p:cNvPr id="4" name="Content Placeholder 3">
            <a:extLst>
              <a:ext uri="{FF2B5EF4-FFF2-40B4-BE49-F238E27FC236}">
                <a16:creationId xmlns:a16="http://schemas.microsoft.com/office/drawing/2014/main" id="{1063E115-0D75-B943-8285-49CE5D1F652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7069667" y="1893888"/>
            <a:ext cx="3403600" cy="4064000"/>
          </a:xfrm>
          <a:prstGeom prst="rect">
            <a:avLst/>
          </a:prstGeom>
        </p:spPr>
      </p:pic>
      <p:sp>
        <p:nvSpPr>
          <p:cNvPr id="5" name="Rectangle 4">
            <a:extLst>
              <a:ext uri="{FF2B5EF4-FFF2-40B4-BE49-F238E27FC236}">
                <a16:creationId xmlns:a16="http://schemas.microsoft.com/office/drawing/2014/main" id="{DF7D1F34-2C2F-1F43-9E18-6CE2175E0707}"/>
              </a:ext>
            </a:extLst>
          </p:cNvPr>
          <p:cNvSpPr/>
          <p:nvPr/>
        </p:nvSpPr>
        <p:spPr>
          <a:xfrm>
            <a:off x="1718733" y="1859340"/>
            <a:ext cx="4377267" cy="4431983"/>
          </a:xfrm>
          <a:prstGeom prst="rect">
            <a:avLst/>
          </a:prstGeom>
        </p:spPr>
        <p:txBody>
          <a:bodyPr wrap="square">
            <a:spAutoFit/>
          </a:bodyPr>
          <a:lstStyle/>
          <a:p>
            <a:r>
              <a:rPr lang="en-US" sz="2400" dirty="0"/>
              <a:t>Dr. A </a:t>
            </a:r>
            <a:br>
              <a:rPr lang="en-US" sz="2400" dirty="0"/>
            </a:br>
            <a:r>
              <a:rPr lang="en-US" sz="2400" dirty="0"/>
              <a:t>Age 32</a:t>
            </a:r>
            <a:br>
              <a:rPr lang="en-US" sz="2400" dirty="0"/>
            </a:br>
            <a:r>
              <a:rPr lang="en-US" sz="2400" dirty="0"/>
              <a:t>$0 Saved</a:t>
            </a:r>
            <a:br>
              <a:rPr lang="en-US" sz="2400" dirty="0"/>
            </a:br>
            <a:r>
              <a:rPr lang="en-US" sz="2400" dirty="0"/>
              <a:t>$200,000 Salary</a:t>
            </a:r>
            <a:br>
              <a:rPr lang="en-US" sz="2400" dirty="0"/>
            </a:br>
            <a:r>
              <a:rPr lang="en-US" sz="2400" dirty="0"/>
              <a:t>$6% Deferred</a:t>
            </a:r>
            <a:br>
              <a:rPr lang="en-US" sz="2400" dirty="0"/>
            </a:br>
            <a:r>
              <a:rPr lang="en-US" sz="2400" dirty="0"/>
              <a:t>Match = 50% up to 6% of salary</a:t>
            </a:r>
            <a:br>
              <a:rPr lang="en-US" sz="2400" dirty="0"/>
            </a:br>
            <a:r>
              <a:rPr lang="en-US" sz="2400" dirty="0"/>
              <a:t>Goal: 7% investment return</a:t>
            </a:r>
            <a:br>
              <a:rPr lang="en-US" sz="2400" dirty="0"/>
            </a:br>
            <a:r>
              <a:rPr lang="en-US" sz="2400" dirty="0"/>
              <a:t>Retirement Age 66</a:t>
            </a:r>
            <a:br>
              <a:rPr lang="en-US" sz="2400" dirty="0"/>
            </a:br>
            <a:r>
              <a:rPr lang="en-US" sz="2400" dirty="0"/>
              <a:t>Investment Return After Retirement: 6%</a:t>
            </a:r>
            <a:br>
              <a:rPr lang="en-US" sz="2400" dirty="0"/>
            </a:br>
            <a:r>
              <a:rPr lang="en-US" sz="2400" dirty="0"/>
              <a:t>Percent of income replaced: 60%</a:t>
            </a:r>
            <a:br>
              <a:rPr lang="en-US" sz="1400" dirty="0"/>
            </a:br>
            <a:endParaRPr lang="en-US" dirty="0"/>
          </a:p>
        </p:txBody>
      </p:sp>
    </p:spTree>
    <p:extLst>
      <p:ext uri="{BB962C8B-B14F-4D97-AF65-F5344CB8AC3E}">
        <p14:creationId xmlns:p14="http://schemas.microsoft.com/office/powerpoint/2010/main" val="1859852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3;&#10;&#13;&#10;Description automatically generated">
            <a:extLst>
              <a:ext uri="{FF2B5EF4-FFF2-40B4-BE49-F238E27FC236}">
                <a16:creationId xmlns:a16="http://schemas.microsoft.com/office/drawing/2014/main" id="{705A7E80-A5C5-014C-8F9F-33EC2A987D78}"/>
              </a:ext>
            </a:extLst>
          </p:cNvPr>
          <p:cNvPicPr>
            <a:picLocks noGrp="1" noChangeAspect="1"/>
          </p:cNvPicPr>
          <p:nvPr>
            <p:ph idx="1"/>
          </p:nvPr>
        </p:nvPicPr>
        <p:blipFill>
          <a:blip r:embed="rId2"/>
          <a:stretch>
            <a:fillRect/>
          </a:stretch>
        </p:blipFill>
        <p:spPr>
          <a:xfrm>
            <a:off x="1946157" y="163374"/>
            <a:ext cx="8299685" cy="1552577"/>
          </a:xfrm>
        </p:spPr>
      </p:pic>
      <p:pic>
        <p:nvPicPr>
          <p:cNvPr id="7" name="Picture 6" descr="A screenshot of a cell phone&#13;&#10;&#13;&#10;Description automatically generated">
            <a:extLst>
              <a:ext uri="{FF2B5EF4-FFF2-40B4-BE49-F238E27FC236}">
                <a16:creationId xmlns:a16="http://schemas.microsoft.com/office/drawing/2014/main" id="{3712972D-CC14-834D-A9E6-BBE0B95E2D7A}"/>
              </a:ext>
            </a:extLst>
          </p:cNvPr>
          <p:cNvPicPr>
            <a:picLocks noChangeAspect="1"/>
          </p:cNvPicPr>
          <p:nvPr/>
        </p:nvPicPr>
        <p:blipFill>
          <a:blip r:embed="rId3"/>
          <a:stretch>
            <a:fillRect/>
          </a:stretch>
        </p:blipFill>
        <p:spPr>
          <a:xfrm>
            <a:off x="2570128" y="1818789"/>
            <a:ext cx="7522139" cy="4375997"/>
          </a:xfrm>
          <a:prstGeom prst="rect">
            <a:avLst/>
          </a:prstGeom>
        </p:spPr>
      </p:pic>
    </p:spTree>
    <p:extLst>
      <p:ext uri="{BB962C8B-B14F-4D97-AF65-F5344CB8AC3E}">
        <p14:creationId xmlns:p14="http://schemas.microsoft.com/office/powerpoint/2010/main" val="3076359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6ECAD-3193-454E-AA21-5DC3EDB3D542}"/>
              </a:ext>
            </a:extLst>
          </p:cNvPr>
          <p:cNvSpPr>
            <a:spLocks noGrp="1"/>
          </p:cNvSpPr>
          <p:nvPr>
            <p:ph idx="1"/>
          </p:nvPr>
        </p:nvSpPr>
        <p:spPr>
          <a:xfrm>
            <a:off x="372534" y="2098788"/>
            <a:ext cx="6807200" cy="4351338"/>
          </a:xfrm>
        </p:spPr>
        <p:txBody>
          <a:bodyPr/>
          <a:lstStyle/>
          <a:p>
            <a:pPr marL="0" indent="0">
              <a:buNone/>
            </a:pPr>
            <a:r>
              <a:rPr lang="en-US" i="1" dirty="0"/>
              <a:t>		</a:t>
            </a:r>
          </a:p>
          <a:p>
            <a:pPr marL="0" indent="0" algn="ctr">
              <a:buNone/>
            </a:pPr>
            <a:r>
              <a:rPr lang="en-US" dirty="0"/>
              <a:t>$3.3M at 66</a:t>
            </a:r>
            <a:br>
              <a:rPr lang="en-US" dirty="0"/>
            </a:br>
            <a:r>
              <a:rPr lang="en-US" dirty="0"/>
              <a:t>$331,000 at 86</a:t>
            </a:r>
          </a:p>
        </p:txBody>
      </p:sp>
      <p:pic>
        <p:nvPicPr>
          <p:cNvPr id="4" name="Picture 3">
            <a:extLst>
              <a:ext uri="{FF2B5EF4-FFF2-40B4-BE49-F238E27FC236}">
                <a16:creationId xmlns:a16="http://schemas.microsoft.com/office/drawing/2014/main" id="{427DBD51-A8BA-214C-9B51-7A0F36402164}"/>
              </a:ext>
            </a:extLst>
          </p:cNvPr>
          <p:cNvPicPr>
            <a:picLocks noChangeAspect="1"/>
          </p:cNvPicPr>
          <p:nvPr/>
        </p:nvPicPr>
        <p:blipFill rotWithShape="1">
          <a:blip r:embed="rId2"/>
          <a:srcRect l="3483" r="11367"/>
          <a:stretch/>
        </p:blipFill>
        <p:spPr>
          <a:xfrm>
            <a:off x="7579550" y="182449"/>
            <a:ext cx="4409249" cy="6493102"/>
          </a:xfrm>
          <a:prstGeom prst="rect">
            <a:avLst/>
          </a:prstGeom>
        </p:spPr>
      </p:pic>
      <p:sp>
        <p:nvSpPr>
          <p:cNvPr id="5" name="Rectangle 4">
            <a:extLst>
              <a:ext uri="{FF2B5EF4-FFF2-40B4-BE49-F238E27FC236}">
                <a16:creationId xmlns:a16="http://schemas.microsoft.com/office/drawing/2014/main" id="{9A9A8B57-A889-EF49-8AA3-EE598942ABA8}"/>
              </a:ext>
            </a:extLst>
          </p:cNvPr>
          <p:cNvSpPr/>
          <p:nvPr/>
        </p:nvSpPr>
        <p:spPr>
          <a:xfrm>
            <a:off x="372532" y="924467"/>
            <a:ext cx="6807201" cy="1200329"/>
          </a:xfrm>
          <a:prstGeom prst="rect">
            <a:avLst/>
          </a:prstGeom>
        </p:spPr>
        <p:txBody>
          <a:bodyPr wrap="square">
            <a:spAutoFit/>
          </a:bodyPr>
          <a:lstStyle/>
          <a:p>
            <a:pPr algn="ctr"/>
            <a:r>
              <a:rPr lang="en-US" sz="3600" dirty="0"/>
              <a:t>CONGRATULATIONS,</a:t>
            </a:r>
          </a:p>
          <a:p>
            <a:pPr algn="ctr"/>
            <a:r>
              <a:rPr lang="en-US" sz="3600" dirty="0"/>
              <a:t>YOU ARE ON TRACK</a:t>
            </a:r>
          </a:p>
        </p:txBody>
      </p:sp>
    </p:spTree>
    <p:extLst>
      <p:ext uri="{BB962C8B-B14F-4D97-AF65-F5344CB8AC3E}">
        <p14:creationId xmlns:p14="http://schemas.microsoft.com/office/powerpoint/2010/main" val="720246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46FB-060C-144E-9091-536B08C293E6}"/>
              </a:ext>
            </a:extLst>
          </p:cNvPr>
          <p:cNvSpPr>
            <a:spLocks noGrp="1"/>
          </p:cNvSpPr>
          <p:nvPr>
            <p:ph type="title"/>
          </p:nvPr>
        </p:nvSpPr>
        <p:spPr/>
        <p:txBody>
          <a:bodyPr/>
          <a:lstStyle/>
          <a:p>
            <a:r>
              <a:rPr lang="en-US" i="1" dirty="0">
                <a:latin typeface="Comic Sans MS" panose="030F0902030302020204" pitchFamily="66" charset="0"/>
              </a:rPr>
              <a:t>Case Study: Specialist</a:t>
            </a:r>
            <a:r>
              <a:rPr lang="en-US" i="1" dirty="0"/>
              <a:t>	</a:t>
            </a:r>
            <a:br>
              <a:rPr lang="en-US" i="1" dirty="0"/>
            </a:br>
            <a:endParaRPr lang="en-US" dirty="0"/>
          </a:p>
        </p:txBody>
      </p:sp>
      <p:sp>
        <p:nvSpPr>
          <p:cNvPr id="3" name="Content Placeholder 2">
            <a:extLst>
              <a:ext uri="{FF2B5EF4-FFF2-40B4-BE49-F238E27FC236}">
                <a16:creationId xmlns:a16="http://schemas.microsoft.com/office/drawing/2014/main" id="{AD86069A-79F3-444C-86F7-1A9924F7077B}"/>
              </a:ext>
            </a:extLst>
          </p:cNvPr>
          <p:cNvSpPr>
            <a:spLocks noGrp="1"/>
          </p:cNvSpPr>
          <p:nvPr>
            <p:ph idx="1"/>
          </p:nvPr>
        </p:nvSpPr>
        <p:spPr>
          <a:xfrm>
            <a:off x="1232067" y="1497975"/>
            <a:ext cx="6053667" cy="4351338"/>
          </a:xfrm>
        </p:spPr>
        <p:txBody>
          <a:bodyPr/>
          <a:lstStyle/>
          <a:p>
            <a:pPr marL="0" indent="0">
              <a:buNone/>
            </a:pPr>
            <a:r>
              <a:rPr lang="en-US" dirty="0"/>
              <a:t>Dr. B </a:t>
            </a:r>
            <a:br>
              <a:rPr lang="en-US" dirty="0"/>
            </a:br>
            <a:r>
              <a:rPr lang="en-US" dirty="0"/>
              <a:t>Age 35</a:t>
            </a:r>
            <a:br>
              <a:rPr lang="en-US" dirty="0"/>
            </a:br>
            <a:r>
              <a:rPr lang="en-US" dirty="0"/>
              <a:t>$0 Saved</a:t>
            </a:r>
            <a:br>
              <a:rPr lang="en-US" dirty="0"/>
            </a:br>
            <a:r>
              <a:rPr lang="en-US" dirty="0"/>
              <a:t>$400,000 Salary</a:t>
            </a:r>
            <a:br>
              <a:rPr lang="en-US" dirty="0"/>
            </a:br>
            <a:r>
              <a:rPr lang="en-US" dirty="0"/>
              <a:t>$6% Deferred</a:t>
            </a:r>
            <a:br>
              <a:rPr lang="en-US" dirty="0"/>
            </a:br>
            <a:r>
              <a:rPr lang="en-US" dirty="0"/>
              <a:t>Match = 50% up to 6% of salary</a:t>
            </a:r>
            <a:br>
              <a:rPr lang="en-US" dirty="0"/>
            </a:br>
            <a:r>
              <a:rPr lang="en-US" dirty="0"/>
              <a:t>Goal: 7% investment return</a:t>
            </a:r>
            <a:br>
              <a:rPr lang="en-US" dirty="0"/>
            </a:br>
            <a:r>
              <a:rPr lang="en-US" dirty="0"/>
              <a:t>Retirement Age 66</a:t>
            </a:r>
            <a:br>
              <a:rPr lang="en-US" dirty="0"/>
            </a:br>
            <a:r>
              <a:rPr lang="en-US" dirty="0"/>
              <a:t>Investment Return After Retirement: 6%</a:t>
            </a:r>
            <a:br>
              <a:rPr lang="en-US" dirty="0"/>
            </a:br>
            <a:r>
              <a:rPr lang="en-US" dirty="0"/>
              <a:t>Percent of income replaced: 60%</a:t>
            </a:r>
          </a:p>
        </p:txBody>
      </p:sp>
      <p:pic>
        <p:nvPicPr>
          <p:cNvPr id="4" name="Picture 3" descr="A person posing for a picture&#13;&#10;&#13;&#10;Description automatically generated">
            <a:extLst>
              <a:ext uri="{FF2B5EF4-FFF2-40B4-BE49-F238E27FC236}">
                <a16:creationId xmlns:a16="http://schemas.microsoft.com/office/drawing/2014/main" id="{9EADCB9C-FBBE-714F-B763-906A6C7F77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943600" y="1201399"/>
            <a:ext cx="6885310" cy="4455201"/>
          </a:xfrm>
          <a:prstGeom prst="rect">
            <a:avLst/>
          </a:prstGeom>
        </p:spPr>
      </p:pic>
      <p:sp>
        <p:nvSpPr>
          <p:cNvPr id="5" name="TextBox 4">
            <a:extLst>
              <a:ext uri="{FF2B5EF4-FFF2-40B4-BE49-F238E27FC236}">
                <a16:creationId xmlns:a16="http://schemas.microsoft.com/office/drawing/2014/main" id="{25A6681B-5642-2647-A572-953EEA50BD55}"/>
              </a:ext>
            </a:extLst>
          </p:cNvPr>
          <p:cNvSpPr txBox="1"/>
          <p:nvPr/>
        </p:nvSpPr>
        <p:spPr>
          <a:xfrm>
            <a:off x="-501618" y="7270219"/>
            <a:ext cx="7787352"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hlinkClick r:id="rId3" tooltip="https://www.skillscommons.org/handle/taaccct/8679"/>
              </a:rPr>
              <a:t>This Photo</a:t>
            </a: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rPr>
              <a:t> by Unknown Author is licensed under </a:t>
            </a: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hlinkClick r:id="rId4" tooltip="https://creativecommons.org/licenses/by/3.0/"/>
              </a:rPr>
              <a:t>CC BY</a:t>
            </a: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3812804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AF30-0741-E14C-AE9D-05C780A461A8}"/>
              </a:ext>
            </a:extLst>
          </p:cNvPr>
          <p:cNvSpPr>
            <a:spLocks noGrp="1"/>
          </p:cNvSpPr>
          <p:nvPr>
            <p:ph type="title"/>
          </p:nvPr>
        </p:nvSpPr>
        <p:spPr/>
        <p:txBody>
          <a:bodyPr/>
          <a:lstStyle/>
          <a:p>
            <a:r>
              <a:rPr lang="en-US" dirty="0"/>
              <a:t>Dr B’s Results: $5.2 million in assets </a:t>
            </a:r>
            <a:br>
              <a:rPr lang="en-US" dirty="0"/>
            </a:br>
            <a:r>
              <a:rPr lang="en-US" dirty="0"/>
              <a:t>Still about $1 million short at 85</a:t>
            </a:r>
          </a:p>
        </p:txBody>
      </p:sp>
      <p:pic>
        <p:nvPicPr>
          <p:cNvPr id="4" name="Content Placeholder 4" descr="A screenshot of a cell phone&#13;&#10;&#13;&#10;Description automatically generated">
            <a:extLst>
              <a:ext uri="{FF2B5EF4-FFF2-40B4-BE49-F238E27FC236}">
                <a16:creationId xmlns:a16="http://schemas.microsoft.com/office/drawing/2014/main" id="{64E3D355-C920-DA46-A936-C800B0069640}"/>
              </a:ext>
            </a:extLst>
          </p:cNvPr>
          <p:cNvPicPr>
            <a:picLocks noGrp="1" noChangeAspect="1"/>
          </p:cNvPicPr>
          <p:nvPr>
            <p:ph idx="1"/>
          </p:nvPr>
        </p:nvPicPr>
        <p:blipFill>
          <a:blip r:embed="rId2"/>
          <a:stretch>
            <a:fillRect/>
          </a:stretch>
        </p:blipFill>
        <p:spPr>
          <a:xfrm>
            <a:off x="2123840" y="1825625"/>
            <a:ext cx="7944320" cy="4351338"/>
          </a:xfrm>
        </p:spPr>
      </p:pic>
    </p:spTree>
    <p:extLst>
      <p:ext uri="{BB962C8B-B14F-4D97-AF65-F5344CB8AC3E}">
        <p14:creationId xmlns:p14="http://schemas.microsoft.com/office/powerpoint/2010/main" val="235698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9E38-13E6-C745-B865-A9AC12558CA1}"/>
              </a:ext>
            </a:extLst>
          </p:cNvPr>
          <p:cNvSpPr>
            <a:spLocks noGrp="1"/>
          </p:cNvSpPr>
          <p:nvPr>
            <p:ph type="title"/>
          </p:nvPr>
        </p:nvSpPr>
        <p:spPr/>
        <p:txBody>
          <a:bodyPr/>
          <a:lstStyle/>
          <a:p>
            <a:r>
              <a:rPr lang="en-US" dirty="0">
                <a:latin typeface="+mn-lt"/>
              </a:rPr>
              <a:t>Three things Dr. B could do: </a:t>
            </a:r>
          </a:p>
        </p:txBody>
      </p:sp>
      <p:sp>
        <p:nvSpPr>
          <p:cNvPr id="3" name="Content Placeholder 2">
            <a:extLst>
              <a:ext uri="{FF2B5EF4-FFF2-40B4-BE49-F238E27FC236}">
                <a16:creationId xmlns:a16="http://schemas.microsoft.com/office/drawing/2014/main" id="{2A369F7F-C8A9-BE43-8805-E210BC817DD2}"/>
              </a:ext>
            </a:extLst>
          </p:cNvPr>
          <p:cNvSpPr>
            <a:spLocks noGrp="1"/>
          </p:cNvSpPr>
          <p:nvPr>
            <p:ph idx="1"/>
          </p:nvPr>
        </p:nvSpPr>
        <p:spPr>
          <a:xfrm>
            <a:off x="838199" y="1825625"/>
            <a:ext cx="11116733" cy="4351338"/>
          </a:xfrm>
          <a:ln>
            <a:noFill/>
          </a:ln>
        </p:spPr>
        <p:txBody>
          <a:bodyPr/>
          <a:lstStyle/>
          <a:p>
            <a:pPr marL="457200" indent="-457200">
              <a:buFont typeface="+mj-lt"/>
              <a:buAutoNum type="arabicPeriod"/>
            </a:pPr>
            <a:r>
              <a:rPr lang="en-US" sz="3200" dirty="0">
                <a:highlight>
                  <a:srgbClr val="DDB83C"/>
                </a:highlight>
              </a:rPr>
              <a:t>Defer more</a:t>
            </a:r>
          </a:p>
          <a:p>
            <a:pPr marL="450850" lvl="1" indent="0">
              <a:buNone/>
            </a:pPr>
            <a:r>
              <a:rPr lang="en-US" sz="3200" dirty="0"/>
              <a:t>8% deferred     	      	$6.4 million @ 66 </a:t>
            </a:r>
          </a:p>
          <a:p>
            <a:pPr marL="450850" lvl="1" indent="0">
              <a:buNone/>
            </a:pPr>
            <a:endParaRPr lang="en-US" sz="1400" dirty="0"/>
          </a:p>
          <a:p>
            <a:pPr marL="457200" indent="-457200">
              <a:buFont typeface="+mj-lt"/>
              <a:buAutoNum type="arabicPeriod"/>
            </a:pPr>
            <a:r>
              <a:rPr lang="en-US" sz="3200" dirty="0">
                <a:highlight>
                  <a:srgbClr val="DDB83C"/>
                </a:highlight>
              </a:rPr>
              <a:t>Work longer</a:t>
            </a:r>
          </a:p>
          <a:p>
            <a:pPr marL="450850" lvl="1" indent="0">
              <a:buNone/>
            </a:pPr>
            <a:r>
              <a:rPr lang="en-US" sz="3200" dirty="0"/>
              <a:t>Retire 68             	     	$6.1 million</a:t>
            </a:r>
          </a:p>
          <a:p>
            <a:pPr marL="450850" lvl="1" indent="0">
              <a:buNone/>
            </a:pPr>
            <a:endParaRPr lang="en-US" sz="1400" dirty="0"/>
          </a:p>
          <a:p>
            <a:pPr marL="457200" indent="-457200">
              <a:buFont typeface="+mj-lt"/>
              <a:buAutoNum type="arabicPeriod"/>
            </a:pPr>
            <a:r>
              <a:rPr lang="en-US" sz="3200" dirty="0">
                <a:highlight>
                  <a:srgbClr val="DDB83C"/>
                </a:highlight>
              </a:rPr>
              <a:t>Live on less</a:t>
            </a:r>
            <a:r>
              <a:rPr lang="en-US" sz="3200" dirty="0"/>
              <a:t>			</a:t>
            </a:r>
          </a:p>
          <a:p>
            <a:pPr marL="450850" lvl="1" indent="0">
              <a:buNone/>
            </a:pPr>
            <a:r>
              <a:rPr lang="en-US" sz="3200" dirty="0"/>
              <a:t>Live on 50% of income 		$5.2 million (withdrawing less)</a:t>
            </a:r>
          </a:p>
          <a:p>
            <a:endParaRPr lang="en-US" dirty="0"/>
          </a:p>
        </p:txBody>
      </p:sp>
      <p:sp>
        <p:nvSpPr>
          <p:cNvPr id="4" name="Right Arrow 3">
            <a:extLst>
              <a:ext uri="{FF2B5EF4-FFF2-40B4-BE49-F238E27FC236}">
                <a16:creationId xmlns:a16="http://schemas.microsoft.com/office/drawing/2014/main" id="{1194364A-8EC3-134A-98D8-0E79FFEA8F00}"/>
              </a:ext>
            </a:extLst>
          </p:cNvPr>
          <p:cNvSpPr/>
          <p:nvPr/>
        </p:nvSpPr>
        <p:spPr>
          <a:xfrm>
            <a:off x="4114800" y="2353733"/>
            <a:ext cx="978408" cy="484632"/>
          </a:xfrm>
          <a:prstGeom prst="righ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F0A26AD7-52E6-8347-849A-145AD42CD65A}"/>
              </a:ext>
            </a:extLst>
          </p:cNvPr>
          <p:cNvSpPr/>
          <p:nvPr/>
        </p:nvSpPr>
        <p:spPr>
          <a:xfrm>
            <a:off x="4114800" y="3552518"/>
            <a:ext cx="978408" cy="484632"/>
          </a:xfrm>
          <a:prstGeom prst="righ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6CD7B66-B835-A145-B7CD-0D69EEDFAB21}"/>
              </a:ext>
            </a:extLst>
          </p:cNvPr>
          <p:cNvSpPr/>
          <p:nvPr/>
        </p:nvSpPr>
        <p:spPr>
          <a:xfrm>
            <a:off x="5236126" y="4921080"/>
            <a:ext cx="978408" cy="484632"/>
          </a:xfrm>
          <a:prstGeom prst="righ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8532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INFLATION</a:t>
            </a:r>
            <a:br>
              <a:rPr lang="en-US" sz="3200" dirty="0">
                <a:solidFill>
                  <a:srgbClr val="FEFFFF"/>
                </a:solidFill>
              </a:rPr>
            </a:br>
            <a:br>
              <a:rPr lang="en-US" dirty="0">
                <a:solidFill>
                  <a:schemeClr val="bg1"/>
                </a:solidFill>
              </a:rPr>
            </a:br>
            <a:endParaRPr lang="en-US" dirty="0"/>
          </a:p>
        </p:txBody>
      </p:sp>
      <p:pic>
        <p:nvPicPr>
          <p:cNvPr id="5" name="Picture 2" descr="http://media5.picsearch.com/is?49na0nyXx3jlxyb_Yg3yoy8nNxpvZGAXbEQeFk7X27Y&amp;height=341">
            <a:extLst>
              <a:ext uri="{FF2B5EF4-FFF2-40B4-BE49-F238E27FC236}">
                <a16:creationId xmlns:a16="http://schemas.microsoft.com/office/drawing/2014/main" id="{84FF47C8-E18A-7142-AC12-F56B710D74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3466" y="1502548"/>
            <a:ext cx="3369733" cy="336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06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535FF9-454C-5542-A234-2FCA67BE0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3" name="Folded Corner 2">
            <a:extLst>
              <a:ext uri="{FF2B5EF4-FFF2-40B4-BE49-F238E27FC236}">
                <a16:creationId xmlns:a16="http://schemas.microsoft.com/office/drawing/2014/main" id="{3AE29A2A-500F-A54C-8021-BF9223E37F20}"/>
              </a:ext>
            </a:extLst>
          </p:cNvPr>
          <p:cNvSpPr/>
          <p:nvPr/>
        </p:nvSpPr>
        <p:spPr>
          <a:xfrm>
            <a:off x="7044267" y="1024467"/>
            <a:ext cx="3759200" cy="4809066"/>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0" indent="-914400">
              <a:buFont typeface="+mj-lt"/>
              <a:buAutoNum type="arabicPeriod"/>
            </a:pPr>
            <a:r>
              <a:rPr lang="en-US" sz="4000" dirty="0">
                <a:solidFill>
                  <a:schemeClr val="tx1"/>
                </a:solidFill>
                <a:latin typeface="American Typewriter" panose="02090604020004020304" pitchFamily="18" charset="77"/>
              </a:rPr>
              <a:t>Backstory</a:t>
            </a:r>
          </a:p>
          <a:p>
            <a:pPr marL="914400" indent="-914400">
              <a:buFont typeface="+mj-lt"/>
              <a:buAutoNum type="arabicPeriod"/>
            </a:pPr>
            <a:r>
              <a:rPr lang="en-US" sz="4000" dirty="0">
                <a:solidFill>
                  <a:schemeClr val="tx1"/>
                </a:solidFill>
                <a:latin typeface="American Typewriter" panose="02090604020004020304" pitchFamily="18" charset="77"/>
              </a:rPr>
              <a:t>Debt</a:t>
            </a:r>
          </a:p>
          <a:p>
            <a:pPr marL="914400" indent="-914400">
              <a:buFont typeface="+mj-lt"/>
              <a:buAutoNum type="arabicPeriod"/>
            </a:pPr>
            <a:r>
              <a:rPr lang="en-US" sz="4000" dirty="0">
                <a:solidFill>
                  <a:schemeClr val="tx1"/>
                </a:solidFill>
                <a:latin typeface="American Typewriter" panose="02090604020004020304" pitchFamily="18" charset="77"/>
              </a:rPr>
              <a:t>Saving</a:t>
            </a:r>
          </a:p>
          <a:p>
            <a:pPr marL="914400" indent="-914400">
              <a:buFont typeface="+mj-lt"/>
              <a:buAutoNum type="arabicPeriod"/>
            </a:pPr>
            <a:r>
              <a:rPr lang="en-US" sz="4000" dirty="0">
                <a:solidFill>
                  <a:schemeClr val="tx1"/>
                </a:solidFill>
                <a:latin typeface="American Typewriter" panose="02090604020004020304" pitchFamily="18" charset="77"/>
              </a:rPr>
              <a:t>Investing</a:t>
            </a:r>
          </a:p>
          <a:p>
            <a:pPr marL="914400" indent="-914400">
              <a:buFont typeface="+mj-lt"/>
              <a:buAutoNum type="arabicPeriod"/>
            </a:pPr>
            <a:r>
              <a:rPr lang="en-US" sz="4000" dirty="0">
                <a:solidFill>
                  <a:schemeClr val="tx1"/>
                </a:solidFill>
                <a:latin typeface="American Typewriter" panose="02090604020004020304" pitchFamily="18" charset="77"/>
              </a:rPr>
              <a:t>Roadmap</a:t>
            </a:r>
          </a:p>
        </p:txBody>
      </p:sp>
    </p:spTree>
    <p:extLst>
      <p:ext uri="{BB962C8B-B14F-4D97-AF65-F5344CB8AC3E}">
        <p14:creationId xmlns:p14="http://schemas.microsoft.com/office/powerpoint/2010/main" val="21018049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TAXES</a:t>
            </a:r>
            <a:br>
              <a:rPr lang="en-US" sz="3200" dirty="0">
                <a:solidFill>
                  <a:srgbClr val="FEFFFF"/>
                </a:solidFill>
              </a:rPr>
            </a:br>
            <a:br>
              <a:rPr lang="en-US" dirty="0">
                <a:solidFill>
                  <a:schemeClr val="bg1"/>
                </a:solidFill>
              </a:rPr>
            </a:br>
            <a:endParaRPr lang="en-US" dirty="0"/>
          </a:p>
        </p:txBody>
      </p:sp>
      <p:pic>
        <p:nvPicPr>
          <p:cNvPr id="4" name="Picture 3" descr="A screenshot of a cell phone&#13;&#10;&#13;&#10;Description automatically generated">
            <a:extLst>
              <a:ext uri="{FF2B5EF4-FFF2-40B4-BE49-F238E27FC236}">
                <a16:creationId xmlns:a16="http://schemas.microsoft.com/office/drawing/2014/main" id="{F3A4406F-6013-9C41-A121-B1B114C243E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790269" y="2035404"/>
            <a:ext cx="4273695" cy="2787192"/>
          </a:xfrm>
          <a:prstGeom prst="rect">
            <a:avLst/>
          </a:prstGeom>
        </p:spPr>
      </p:pic>
    </p:spTree>
    <p:extLst>
      <p:ext uri="{BB962C8B-B14F-4D97-AF65-F5344CB8AC3E}">
        <p14:creationId xmlns:p14="http://schemas.microsoft.com/office/powerpoint/2010/main" val="1422723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366039" y="537567"/>
            <a:ext cx="8958671" cy="1403333"/>
          </a:xfrm>
        </p:spPr>
        <p:txBody>
          <a:bodyPr>
            <a:normAutofit fontScale="90000"/>
          </a:bodyPr>
          <a:lstStyle/>
          <a:p>
            <a:pPr algn="l"/>
            <a:br>
              <a:rPr lang="en-US" sz="4000" dirty="0">
                <a:solidFill>
                  <a:srgbClr val="1F2D29"/>
                </a:solidFill>
              </a:rPr>
            </a:br>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5" name="TextBox 4">
            <a:extLst>
              <a:ext uri="{FF2B5EF4-FFF2-40B4-BE49-F238E27FC236}">
                <a16:creationId xmlns:a16="http://schemas.microsoft.com/office/drawing/2014/main" id="{7AAB99D0-09C9-3443-9C70-EFAE4B112598}"/>
              </a:ext>
            </a:extLst>
          </p:cNvPr>
          <p:cNvSpPr txBox="1"/>
          <p:nvPr/>
        </p:nvSpPr>
        <p:spPr>
          <a:xfrm>
            <a:off x="829326" y="385057"/>
            <a:ext cx="9495384" cy="646331"/>
          </a:xfrm>
          <a:prstGeom prst="rect">
            <a:avLst/>
          </a:prstGeom>
          <a:noFill/>
        </p:spPr>
        <p:txBody>
          <a:bodyPr wrap="square" rtlCol="0">
            <a:spAutoFit/>
          </a:bodyPr>
          <a:lstStyle/>
          <a:p>
            <a:pPr lvl="0">
              <a:defRPr/>
            </a:pPr>
            <a:r>
              <a:rPr lang="en-US" sz="3600" dirty="0">
                <a:solidFill>
                  <a:srgbClr val="1F2D29"/>
                </a:solidFill>
              </a:rPr>
              <a:t>Federal Tax Bracket Lesson</a:t>
            </a:r>
            <a:endParaRPr kumimoji="0" lang="en-US" sz="3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193FF468-DD15-834F-BF4A-C066DA324057}"/>
              </a:ext>
            </a:extLst>
          </p:cNvPr>
          <p:cNvSpPr txBox="1"/>
          <p:nvPr/>
        </p:nvSpPr>
        <p:spPr>
          <a:xfrm>
            <a:off x="774159" y="1481010"/>
            <a:ext cx="4080409" cy="6678751"/>
          </a:xfrm>
          <a:prstGeom prst="rect">
            <a:avLst/>
          </a:prstGeom>
          <a:noFill/>
        </p:spPr>
        <p:txBody>
          <a:bodyPr wrap="square" rtlCol="0">
            <a:spAutoFit/>
          </a:bodyPr>
          <a:lstStyle/>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Flier:  2020 Tax Brackets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Income Tax Brackets ~ stair steps</a:t>
            </a: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cxnSp>
        <p:nvCxnSpPr>
          <p:cNvPr id="8" name="Elbow Connector 7">
            <a:extLst>
              <a:ext uri="{FF2B5EF4-FFF2-40B4-BE49-F238E27FC236}">
                <a16:creationId xmlns:a16="http://schemas.microsoft.com/office/drawing/2014/main" id="{684A2B59-0AF9-A143-B5AD-BC83F34DF7ED}"/>
              </a:ext>
            </a:extLst>
          </p:cNvPr>
          <p:cNvCxnSpPr>
            <a:cxnSpLocks/>
          </p:cNvCxnSpPr>
          <p:nvPr/>
        </p:nvCxnSpPr>
        <p:spPr>
          <a:xfrm rot="10800000" flipV="1">
            <a:off x="2006876" y="5781869"/>
            <a:ext cx="1403296" cy="530934"/>
          </a:xfrm>
          <a:prstGeom prst="bentConnector3">
            <a:avLst/>
          </a:prstGeom>
        </p:spPr>
        <p:style>
          <a:lnRef idx="1">
            <a:schemeClr val="dk1"/>
          </a:lnRef>
          <a:fillRef idx="0">
            <a:schemeClr val="dk1"/>
          </a:fillRef>
          <a:effectRef idx="0">
            <a:schemeClr val="dk1"/>
          </a:effectRef>
          <a:fontRef idx="minor">
            <a:schemeClr val="tx1"/>
          </a:fontRef>
        </p:style>
      </p:cxnSp>
      <p:cxnSp>
        <p:nvCxnSpPr>
          <p:cNvPr id="17" name="Elbow Connector 16">
            <a:extLst>
              <a:ext uri="{FF2B5EF4-FFF2-40B4-BE49-F238E27FC236}">
                <a16:creationId xmlns:a16="http://schemas.microsoft.com/office/drawing/2014/main" id="{A0456179-1A32-9643-98C3-A201E567D637}"/>
              </a:ext>
            </a:extLst>
          </p:cNvPr>
          <p:cNvCxnSpPr>
            <a:cxnSpLocks/>
          </p:cNvCxnSpPr>
          <p:nvPr/>
        </p:nvCxnSpPr>
        <p:spPr>
          <a:xfrm rot="10800000" flipV="1">
            <a:off x="3410173" y="4337732"/>
            <a:ext cx="1665210" cy="683846"/>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27" name="Elbow Connector 26">
            <a:extLst>
              <a:ext uri="{FF2B5EF4-FFF2-40B4-BE49-F238E27FC236}">
                <a16:creationId xmlns:a16="http://schemas.microsoft.com/office/drawing/2014/main" id="{CBC0316F-DEEB-7D4E-B551-C55F39293EF2}"/>
              </a:ext>
            </a:extLst>
          </p:cNvPr>
          <p:cNvCxnSpPr>
            <a:cxnSpLocks/>
          </p:cNvCxnSpPr>
          <p:nvPr/>
        </p:nvCxnSpPr>
        <p:spPr>
          <a:xfrm rot="10800000" flipV="1">
            <a:off x="5075384" y="2848574"/>
            <a:ext cx="1578749" cy="72886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64E04531-A17E-124F-A9ED-E82A5085E7E0}"/>
              </a:ext>
            </a:extLst>
          </p:cNvPr>
          <p:cNvCxnSpPr>
            <a:cxnSpLocks/>
          </p:cNvCxnSpPr>
          <p:nvPr/>
        </p:nvCxnSpPr>
        <p:spPr>
          <a:xfrm>
            <a:off x="3410172" y="5021579"/>
            <a:ext cx="0" cy="760290"/>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A62021F-5F28-6247-ABC8-11D6421B9F7C}"/>
              </a:ext>
            </a:extLst>
          </p:cNvPr>
          <p:cNvCxnSpPr>
            <a:cxnSpLocks/>
          </p:cNvCxnSpPr>
          <p:nvPr/>
        </p:nvCxnSpPr>
        <p:spPr>
          <a:xfrm>
            <a:off x="5075383" y="3577442"/>
            <a:ext cx="0" cy="760290"/>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278782A8-46C4-AE41-ADD2-F21A71BC6429}"/>
              </a:ext>
            </a:extLst>
          </p:cNvPr>
          <p:cNvSpPr txBox="1"/>
          <p:nvPr/>
        </p:nvSpPr>
        <p:spPr>
          <a:xfrm>
            <a:off x="1993522" y="6409767"/>
            <a:ext cx="697627"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10%</a:t>
            </a:r>
          </a:p>
        </p:txBody>
      </p:sp>
      <p:sp>
        <p:nvSpPr>
          <p:cNvPr id="30" name="Rectangle 29">
            <a:extLst>
              <a:ext uri="{FF2B5EF4-FFF2-40B4-BE49-F238E27FC236}">
                <a16:creationId xmlns:a16="http://schemas.microsoft.com/office/drawing/2014/main" id="{4EB81F9D-B7A8-364D-924A-835FB19B88A9}"/>
              </a:ext>
            </a:extLst>
          </p:cNvPr>
          <p:cNvSpPr/>
          <p:nvPr/>
        </p:nvSpPr>
        <p:spPr>
          <a:xfrm>
            <a:off x="3557837" y="5145665"/>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22%</a:t>
            </a:r>
          </a:p>
        </p:txBody>
      </p:sp>
      <p:sp>
        <p:nvSpPr>
          <p:cNvPr id="31" name="Rectangle 30">
            <a:extLst>
              <a:ext uri="{FF2B5EF4-FFF2-40B4-BE49-F238E27FC236}">
                <a16:creationId xmlns:a16="http://schemas.microsoft.com/office/drawing/2014/main" id="{2F970C8F-7A95-774D-BBA5-D39FC94EBB07}"/>
              </a:ext>
            </a:extLst>
          </p:cNvPr>
          <p:cNvSpPr/>
          <p:nvPr/>
        </p:nvSpPr>
        <p:spPr>
          <a:xfrm>
            <a:off x="2838288" y="5914094"/>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12%</a:t>
            </a:r>
          </a:p>
        </p:txBody>
      </p:sp>
      <p:sp>
        <p:nvSpPr>
          <p:cNvPr id="32" name="Rectangle 31">
            <a:extLst>
              <a:ext uri="{FF2B5EF4-FFF2-40B4-BE49-F238E27FC236}">
                <a16:creationId xmlns:a16="http://schemas.microsoft.com/office/drawing/2014/main" id="{13917A0A-EE8E-7340-9FBD-D69024E451F5}"/>
              </a:ext>
            </a:extLst>
          </p:cNvPr>
          <p:cNvSpPr/>
          <p:nvPr/>
        </p:nvSpPr>
        <p:spPr>
          <a:xfrm>
            <a:off x="4429052" y="4519134"/>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24%</a:t>
            </a:r>
          </a:p>
        </p:txBody>
      </p:sp>
      <p:sp>
        <p:nvSpPr>
          <p:cNvPr id="33" name="Rectangle 32">
            <a:extLst>
              <a:ext uri="{FF2B5EF4-FFF2-40B4-BE49-F238E27FC236}">
                <a16:creationId xmlns:a16="http://schemas.microsoft.com/office/drawing/2014/main" id="{BD7F6673-72B2-5A44-B6F0-B023C94965E7}"/>
              </a:ext>
            </a:extLst>
          </p:cNvPr>
          <p:cNvSpPr/>
          <p:nvPr/>
        </p:nvSpPr>
        <p:spPr>
          <a:xfrm>
            <a:off x="5253853" y="3772921"/>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32%</a:t>
            </a:r>
          </a:p>
        </p:txBody>
      </p:sp>
      <p:sp>
        <p:nvSpPr>
          <p:cNvPr id="34" name="Rectangle 33">
            <a:extLst>
              <a:ext uri="{FF2B5EF4-FFF2-40B4-BE49-F238E27FC236}">
                <a16:creationId xmlns:a16="http://schemas.microsoft.com/office/drawing/2014/main" id="{659CB25B-43DD-EA40-A0D6-2F965D8032D4}"/>
              </a:ext>
            </a:extLst>
          </p:cNvPr>
          <p:cNvSpPr/>
          <p:nvPr/>
        </p:nvSpPr>
        <p:spPr>
          <a:xfrm>
            <a:off x="5996305" y="3087166"/>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35%</a:t>
            </a:r>
          </a:p>
        </p:txBody>
      </p:sp>
      <p:cxnSp>
        <p:nvCxnSpPr>
          <p:cNvPr id="35" name="Elbow Connector 34">
            <a:extLst>
              <a:ext uri="{FF2B5EF4-FFF2-40B4-BE49-F238E27FC236}">
                <a16:creationId xmlns:a16="http://schemas.microsoft.com/office/drawing/2014/main" id="{85D40A70-3FE9-634A-8822-727CA199082D}"/>
              </a:ext>
            </a:extLst>
          </p:cNvPr>
          <p:cNvCxnSpPr>
            <a:cxnSpLocks/>
          </p:cNvCxnSpPr>
          <p:nvPr/>
        </p:nvCxnSpPr>
        <p:spPr>
          <a:xfrm rot="10800000" flipV="1">
            <a:off x="6654132" y="1425601"/>
            <a:ext cx="1561466" cy="728868"/>
          </a:xfrm>
          <a:prstGeom prst="bentConnector3">
            <a:avLst>
              <a:gd name="adj1" fmla="val 50000"/>
            </a:avLst>
          </a:prstGeom>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5BFD46F-88C9-9746-8CB2-3FE7E127D2F2}"/>
              </a:ext>
            </a:extLst>
          </p:cNvPr>
          <p:cNvCxnSpPr>
            <a:cxnSpLocks/>
          </p:cNvCxnSpPr>
          <p:nvPr/>
        </p:nvCxnSpPr>
        <p:spPr>
          <a:xfrm>
            <a:off x="6654132" y="2154469"/>
            <a:ext cx="0" cy="694104"/>
          </a:xfrm>
          <a:prstGeom prst="line">
            <a:avLst/>
          </a:prstGeom>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8970A0A5-B5A7-B143-A6E4-AE3E83689939}"/>
              </a:ext>
            </a:extLst>
          </p:cNvPr>
          <p:cNvSpPr/>
          <p:nvPr/>
        </p:nvSpPr>
        <p:spPr>
          <a:xfrm>
            <a:off x="6734305" y="2413068"/>
            <a:ext cx="646331"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37%</a:t>
            </a:r>
          </a:p>
        </p:txBody>
      </p:sp>
      <p:sp>
        <p:nvSpPr>
          <p:cNvPr id="42" name="Rectangle 41">
            <a:extLst>
              <a:ext uri="{FF2B5EF4-FFF2-40B4-BE49-F238E27FC236}">
                <a16:creationId xmlns:a16="http://schemas.microsoft.com/office/drawing/2014/main" id="{A067702E-29AF-2B4A-8101-0CDC8155746B}"/>
              </a:ext>
            </a:extLst>
          </p:cNvPr>
          <p:cNvSpPr/>
          <p:nvPr/>
        </p:nvSpPr>
        <p:spPr>
          <a:xfrm>
            <a:off x="7615363" y="1701667"/>
            <a:ext cx="4155818"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mn-cs"/>
              </a:rPr>
              <a:t>2020 Marginal Tax Bracket Schedule</a:t>
            </a:r>
          </a:p>
        </p:txBody>
      </p:sp>
      <p:pic>
        <p:nvPicPr>
          <p:cNvPr id="21" name="Picture 20" descr="A clock in the middle of a watch&#13;&#10;&#13;&#10;Description automatically generated">
            <a:extLst>
              <a:ext uri="{FF2B5EF4-FFF2-40B4-BE49-F238E27FC236}">
                <a16:creationId xmlns:a16="http://schemas.microsoft.com/office/drawing/2014/main" id="{7D3A0179-CC90-6047-AD89-C21A166E84D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11396" y="3442477"/>
            <a:ext cx="4277091" cy="3165047"/>
          </a:xfrm>
          <a:prstGeom prst="rect">
            <a:avLst/>
          </a:prstGeom>
        </p:spPr>
      </p:pic>
    </p:spTree>
    <p:extLst>
      <p:ext uri="{BB962C8B-B14F-4D97-AF65-F5344CB8AC3E}">
        <p14:creationId xmlns:p14="http://schemas.microsoft.com/office/powerpoint/2010/main" val="8361698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366039" y="537567"/>
            <a:ext cx="8958671" cy="1403333"/>
          </a:xfrm>
        </p:spPr>
        <p:txBody>
          <a:bodyPr>
            <a:normAutofit fontScale="90000"/>
          </a:bodyPr>
          <a:lstStyle/>
          <a:p>
            <a:pPr algn="l"/>
            <a:br>
              <a:rPr lang="en-US" sz="4000" dirty="0">
                <a:solidFill>
                  <a:srgbClr val="1F2D29"/>
                </a:solidFill>
              </a:rPr>
            </a:br>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5" name="TextBox 4">
            <a:extLst>
              <a:ext uri="{FF2B5EF4-FFF2-40B4-BE49-F238E27FC236}">
                <a16:creationId xmlns:a16="http://schemas.microsoft.com/office/drawing/2014/main" id="{7AAB99D0-09C9-3443-9C70-EFAE4B112598}"/>
              </a:ext>
            </a:extLst>
          </p:cNvPr>
          <p:cNvSpPr txBox="1"/>
          <p:nvPr/>
        </p:nvSpPr>
        <p:spPr>
          <a:xfrm>
            <a:off x="829326" y="385057"/>
            <a:ext cx="9495384" cy="646331"/>
          </a:xfrm>
          <a:prstGeom prst="rect">
            <a:avLst/>
          </a:prstGeom>
          <a:noFill/>
        </p:spPr>
        <p:txBody>
          <a:bodyPr wrap="square" rtlCol="0">
            <a:spAutoFit/>
          </a:bodyPr>
          <a:lstStyle/>
          <a:p>
            <a:pPr lvl="0">
              <a:defRPr/>
            </a:pPr>
            <a:r>
              <a:rPr lang="en-US" sz="3600" dirty="0">
                <a:solidFill>
                  <a:srgbClr val="1F2D29"/>
                </a:solidFill>
              </a:rPr>
              <a:t>State Tax Lesson</a:t>
            </a:r>
            <a:endParaRPr kumimoji="0" lang="en-US" sz="36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193FF468-DD15-834F-BF4A-C066DA324057}"/>
              </a:ext>
            </a:extLst>
          </p:cNvPr>
          <p:cNvSpPr txBox="1"/>
          <p:nvPr/>
        </p:nvSpPr>
        <p:spPr>
          <a:xfrm>
            <a:off x="1149120" y="1034203"/>
            <a:ext cx="5310939" cy="9140964"/>
          </a:xfrm>
          <a:prstGeom prst="rect">
            <a:avLst/>
          </a:prstGeom>
          <a:noFill/>
        </p:spPr>
        <p:txBody>
          <a:bodyPr wrap="square" rtlCol="0">
            <a:spAutoFit/>
          </a:bodyPr>
          <a:lstStyle/>
          <a:p>
            <a:pPr marR="0" lvl="1" algn="l" defTabSz="457200" rtl="0" eaLnBrk="1" fontAlgn="auto" latinLnBrk="0" hangingPunct="1">
              <a:lnSpc>
                <a:spcPct val="100000"/>
              </a:lnSpc>
              <a:spcBef>
                <a:spcPts val="0"/>
              </a:spcBef>
              <a:spcAft>
                <a:spcPts val="0"/>
              </a:spcAft>
              <a:buClrTx/>
              <a:buSzTx/>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Flat Tax</a:t>
            </a:r>
          </a:p>
          <a:p>
            <a:pPr marL="1200150" lvl="2" indent="-285750" defTabSz="457200">
              <a:buFont typeface="Arial" panose="020B0604020202020204" pitchFamily="34" charset="0"/>
              <a:buChar char="•"/>
              <a:defRPr/>
            </a:pPr>
            <a:r>
              <a:rPr lang="en-US" sz="3200" dirty="0">
                <a:solidFill>
                  <a:prstClr val="black"/>
                </a:solidFill>
                <a:latin typeface="Arial" panose="020B0604020202020204"/>
              </a:rPr>
              <a:t>IL: 4.95%</a:t>
            </a:r>
          </a:p>
          <a:p>
            <a:pPr marL="1200150" lvl="2" indent="-285750" defTabSz="457200">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IN: 3.23%</a:t>
            </a:r>
          </a:p>
          <a:p>
            <a:pPr lvl="2" defTabSz="457200">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1" dirty="0">
                <a:solidFill>
                  <a:prstClr val="black"/>
                </a:solidFill>
                <a:latin typeface="Arial" panose="020B0604020202020204"/>
              </a:rPr>
              <a:t>No State income tax</a:t>
            </a:r>
            <a:r>
              <a:rPr lang="en-US" sz="3200" dirty="0">
                <a:solidFill>
                  <a:prstClr val="black"/>
                </a:solidFill>
                <a:latin typeface="Arial" panose="020B0604020202020204"/>
              </a:rPr>
              <a:t>:</a:t>
            </a:r>
          </a:p>
          <a:p>
            <a:pPr marL="1200150" lvl="2" indent="-285750" defTabSz="457200">
              <a:buFont typeface="Arial" panose="020B0604020202020204" pitchFamily="34" charset="0"/>
              <a:buChar char="•"/>
              <a:defRPr/>
            </a:pPr>
            <a:r>
              <a:rPr lang="en-US" sz="3200" dirty="0">
                <a:solidFill>
                  <a:prstClr val="black"/>
                </a:solidFill>
                <a:latin typeface="Arial" panose="020B0604020202020204"/>
              </a:rPr>
              <a:t>Alaska, Wyoming, South Dakota, Texas, Florida, Washington, Nevada </a:t>
            </a:r>
          </a:p>
          <a:p>
            <a:pPr marL="1200150" lvl="2" indent="-285750" defTabSz="457200">
              <a:buFont typeface="Arial" panose="020B0604020202020204" pitchFamily="34" charset="0"/>
              <a:buChar char="•"/>
              <a:defRPr/>
            </a:pPr>
            <a:endParaRPr lang="en-US" sz="3200" dirty="0">
              <a:solidFill>
                <a:prstClr val="black"/>
              </a:solidFill>
              <a:latin typeface="Arial" panose="020B0604020202020204"/>
            </a:endParaRPr>
          </a:p>
          <a:p>
            <a:pPr marR="0" lvl="1" algn="l" defTabSz="457200" rtl="0" eaLnBrk="1" fontAlgn="auto" latinLnBrk="0" hangingPunct="1">
              <a:lnSpc>
                <a:spcPct val="100000"/>
              </a:lnSpc>
              <a:spcBef>
                <a:spcPts val="0"/>
              </a:spcBef>
              <a:spcAft>
                <a:spcPts val="0"/>
              </a:spcAft>
              <a:buClrTx/>
              <a:buSzTx/>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R="0" lvl="1" algn="l" defTabSz="457200" rtl="0" eaLnBrk="1" fontAlgn="auto" latinLnBrk="0" hangingPunct="1">
              <a:lnSpc>
                <a:spcPct val="100000"/>
              </a:lnSpc>
              <a:spcBef>
                <a:spcPts val="0"/>
              </a:spcBef>
              <a:spcAft>
                <a:spcPts val="0"/>
              </a:spcAft>
              <a:buClrTx/>
              <a:buSzTx/>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457200" marR="0" lvl="1"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7" name="Picture 6" descr="A screenshot of a cell phone&#13;&#10;&#13;&#10;Description automatically generated">
            <a:extLst>
              <a:ext uri="{FF2B5EF4-FFF2-40B4-BE49-F238E27FC236}">
                <a16:creationId xmlns:a16="http://schemas.microsoft.com/office/drawing/2014/main" id="{80C252E5-0883-8D42-BA3C-227E32DB7B2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91897" y="2633472"/>
            <a:ext cx="5310940" cy="3463656"/>
          </a:xfrm>
          <a:prstGeom prst="rect">
            <a:avLst/>
          </a:prstGeom>
        </p:spPr>
      </p:pic>
    </p:spTree>
    <p:extLst>
      <p:ext uri="{BB962C8B-B14F-4D97-AF65-F5344CB8AC3E}">
        <p14:creationId xmlns:p14="http://schemas.microsoft.com/office/powerpoint/2010/main" val="186986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258754" y="6557"/>
            <a:ext cx="8958671" cy="1403333"/>
          </a:xfrm>
        </p:spPr>
        <p:txBody>
          <a:bodyPr>
            <a:normAutofit fontScale="90000"/>
          </a:bodyPr>
          <a:lstStyle/>
          <a:p>
            <a:pPr algn="l"/>
            <a:br>
              <a:rPr lang="en-US" sz="4000" dirty="0">
                <a:solidFill>
                  <a:srgbClr val="1F2D29"/>
                </a:solidFill>
              </a:rPr>
            </a:br>
            <a:r>
              <a:rPr lang="en-US" sz="4000" dirty="0">
                <a:solidFill>
                  <a:srgbClr val="1F2D29"/>
                </a:solidFill>
              </a:rPr>
              <a:t>Sidebar:  Tax Lesson </a:t>
            </a:r>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5" name="TextBox 4">
            <a:extLst>
              <a:ext uri="{FF2B5EF4-FFF2-40B4-BE49-F238E27FC236}">
                <a16:creationId xmlns:a16="http://schemas.microsoft.com/office/drawing/2014/main" id="{7AAB99D0-09C9-3443-9C70-EFAE4B112598}"/>
              </a:ext>
            </a:extLst>
          </p:cNvPr>
          <p:cNvSpPr txBox="1"/>
          <p:nvPr/>
        </p:nvSpPr>
        <p:spPr>
          <a:xfrm>
            <a:off x="1304850" y="987592"/>
            <a:ext cx="9495384" cy="954107"/>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193FF468-DD15-834F-BF4A-C066DA324057}"/>
              </a:ext>
            </a:extLst>
          </p:cNvPr>
          <p:cNvSpPr txBox="1"/>
          <p:nvPr/>
        </p:nvSpPr>
        <p:spPr>
          <a:xfrm>
            <a:off x="1410807" y="1534250"/>
            <a:ext cx="9390494" cy="584775"/>
          </a:xfrm>
          <a:prstGeom prst="rect">
            <a:avLst/>
          </a:prstGeom>
          <a:noFill/>
        </p:spPr>
        <p:txBody>
          <a:bodyPr wrap="square" rtlCol="0">
            <a:spAutoFit/>
          </a:bodyPr>
          <a:lstStyle/>
          <a:p>
            <a:pPr marR="0" lvl="1" algn="l" defTabSz="457200" rtl="0" eaLnBrk="1" fontAlgn="auto" latinLnBrk="0" hangingPunct="1">
              <a:lnSpc>
                <a:spcPct val="100000"/>
              </a:lnSpc>
              <a:spcBef>
                <a:spcPts val="0"/>
              </a:spcBef>
              <a:spcAft>
                <a:spcPts val="0"/>
              </a:spcAft>
              <a:buClrTx/>
              <a:buSzTx/>
              <a:tabLst/>
              <a:defRPr/>
            </a:pPr>
            <a:r>
              <a:rPr lang="en-US" sz="3200" dirty="0">
                <a:solidFill>
                  <a:prstClr val="black"/>
                </a:solidFill>
                <a:latin typeface="Arial" panose="020B0604020202020204"/>
              </a:rPr>
              <a:t>Three times you can get a tax advantage</a:t>
            </a:r>
            <a:endParaRPr kumimoji="0" lang="en-US" sz="3200" b="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51B0EE72-57AE-524D-A932-847D0312F380}"/>
              </a:ext>
            </a:extLst>
          </p:cNvPr>
          <p:cNvSpPr/>
          <p:nvPr/>
        </p:nvSpPr>
        <p:spPr>
          <a:xfrm>
            <a:off x="2592954" y="2336782"/>
            <a:ext cx="849742" cy="4127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720893-68E8-2C43-8A58-7832DCB6305E}"/>
              </a:ext>
            </a:extLst>
          </p:cNvPr>
          <p:cNvSpPr/>
          <p:nvPr/>
        </p:nvSpPr>
        <p:spPr>
          <a:xfrm>
            <a:off x="4760210" y="2310698"/>
            <a:ext cx="849742" cy="4127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E5FA0D-EEF0-F44B-AD43-B165C3F2D38E}"/>
              </a:ext>
            </a:extLst>
          </p:cNvPr>
          <p:cNvSpPr/>
          <p:nvPr/>
        </p:nvSpPr>
        <p:spPr>
          <a:xfrm>
            <a:off x="6966539" y="2310698"/>
            <a:ext cx="849742" cy="4127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8DAFF61-5C9D-FE40-B7A9-5EE1F522E3A5}"/>
              </a:ext>
            </a:extLst>
          </p:cNvPr>
          <p:cNvSpPr/>
          <p:nvPr/>
        </p:nvSpPr>
        <p:spPr>
          <a:xfrm>
            <a:off x="6482697" y="3137821"/>
            <a:ext cx="1935949" cy="1992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Tax Free</a:t>
            </a:r>
          </a:p>
          <a:p>
            <a:pPr algn="ctr"/>
            <a:r>
              <a:rPr lang="en-US" sz="1700" dirty="0">
                <a:solidFill>
                  <a:schemeClr val="tx1"/>
                </a:solidFill>
              </a:rPr>
              <a:t>Withdrawal</a:t>
            </a:r>
          </a:p>
        </p:txBody>
      </p:sp>
      <p:sp>
        <p:nvSpPr>
          <p:cNvPr id="17" name="Oval 16">
            <a:extLst>
              <a:ext uri="{FF2B5EF4-FFF2-40B4-BE49-F238E27FC236}">
                <a16:creationId xmlns:a16="http://schemas.microsoft.com/office/drawing/2014/main" id="{BA548E57-9729-3E49-8929-3A0FE6725408}"/>
              </a:ext>
            </a:extLst>
          </p:cNvPr>
          <p:cNvSpPr/>
          <p:nvPr/>
        </p:nvSpPr>
        <p:spPr>
          <a:xfrm>
            <a:off x="4236643" y="3137820"/>
            <a:ext cx="1935949" cy="1992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Tax Deferred</a:t>
            </a:r>
          </a:p>
          <a:p>
            <a:pPr algn="ctr"/>
            <a:r>
              <a:rPr lang="en-US" sz="1700" dirty="0">
                <a:solidFill>
                  <a:schemeClr val="tx1"/>
                </a:solidFill>
              </a:rPr>
              <a:t>Growth</a:t>
            </a:r>
          </a:p>
        </p:txBody>
      </p:sp>
      <p:sp>
        <p:nvSpPr>
          <p:cNvPr id="18" name="Oval 17">
            <a:extLst>
              <a:ext uri="{FF2B5EF4-FFF2-40B4-BE49-F238E27FC236}">
                <a16:creationId xmlns:a16="http://schemas.microsoft.com/office/drawing/2014/main" id="{24FCE4BA-F681-EE40-B441-52DEFA5526FA}"/>
              </a:ext>
            </a:extLst>
          </p:cNvPr>
          <p:cNvSpPr/>
          <p:nvPr/>
        </p:nvSpPr>
        <p:spPr>
          <a:xfrm>
            <a:off x="2012091" y="3120542"/>
            <a:ext cx="1935949" cy="1992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dirty="0">
                <a:solidFill>
                  <a:schemeClr val="tx1"/>
                </a:solidFill>
              </a:rPr>
              <a:t>Pre-Tax</a:t>
            </a:r>
          </a:p>
          <a:p>
            <a:pPr algn="ctr"/>
            <a:r>
              <a:rPr lang="en-US" sz="1700" dirty="0">
                <a:solidFill>
                  <a:schemeClr val="tx1"/>
                </a:solidFill>
              </a:rPr>
              <a:t>Contribution</a:t>
            </a:r>
          </a:p>
        </p:txBody>
      </p:sp>
    </p:spTree>
    <p:extLst>
      <p:ext uri="{BB962C8B-B14F-4D97-AF65-F5344CB8AC3E}">
        <p14:creationId xmlns:p14="http://schemas.microsoft.com/office/powerpoint/2010/main" val="1982083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RISK VS RETURN</a:t>
            </a:r>
            <a:br>
              <a:rPr lang="en-US" sz="3200" dirty="0">
                <a:solidFill>
                  <a:srgbClr val="FEFFFF"/>
                </a:solidFill>
              </a:rPr>
            </a:br>
            <a:br>
              <a:rPr lang="en-US" dirty="0">
                <a:solidFill>
                  <a:schemeClr val="bg1"/>
                </a:solidFill>
              </a:rPr>
            </a:br>
            <a:endParaRPr lang="en-US" dirty="0"/>
          </a:p>
        </p:txBody>
      </p:sp>
      <p:pic>
        <p:nvPicPr>
          <p:cNvPr id="4" name="Picture 2" descr="http://media3.picsearch.com/is?ZbwvvFuo1K0ktGDv62eHeV5DZlK6T2M9_-JLpXq-Ifo&amp;height=341">
            <a:extLst>
              <a:ext uri="{FF2B5EF4-FFF2-40B4-BE49-F238E27FC236}">
                <a16:creationId xmlns:a16="http://schemas.microsoft.com/office/drawing/2014/main" id="{55ADA63D-9F59-4A46-83BF-CE1BBE67D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6336" y="1357569"/>
            <a:ext cx="3617466" cy="361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280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A70A2-F974-0546-A64E-A6E3C2BA7AD2}"/>
              </a:ext>
            </a:extLst>
          </p:cNvPr>
          <p:cNvSpPr>
            <a:spLocks noGrp="1"/>
          </p:cNvSpPr>
          <p:nvPr>
            <p:ph type="title"/>
          </p:nvPr>
        </p:nvSpPr>
        <p:spPr/>
        <p:txBody>
          <a:bodyPr/>
          <a:lstStyle/>
          <a:p>
            <a:r>
              <a:rPr lang="en-US" dirty="0"/>
              <a:t>Risk				vs.        				Return</a:t>
            </a:r>
          </a:p>
        </p:txBody>
      </p:sp>
      <p:sp>
        <p:nvSpPr>
          <p:cNvPr id="3" name="Content Placeholder 2">
            <a:extLst>
              <a:ext uri="{FF2B5EF4-FFF2-40B4-BE49-F238E27FC236}">
                <a16:creationId xmlns:a16="http://schemas.microsoft.com/office/drawing/2014/main" id="{00363E5B-A176-FD40-BDAC-7B927A4E8BC7}"/>
              </a:ext>
            </a:extLst>
          </p:cNvPr>
          <p:cNvSpPr>
            <a:spLocks noGrp="1"/>
          </p:cNvSpPr>
          <p:nvPr>
            <p:ph idx="1"/>
          </p:nvPr>
        </p:nvSpPr>
        <p:spPr>
          <a:xfrm>
            <a:off x="626533" y="2625699"/>
            <a:ext cx="4329021" cy="3636511"/>
          </a:xfrm>
        </p:spPr>
        <p:txBody>
          <a:bodyPr>
            <a:normAutofit/>
          </a:bodyPr>
          <a:lstStyle/>
          <a:p>
            <a:pPr marL="0" indent="0">
              <a:buNone/>
            </a:pPr>
            <a:r>
              <a:rPr lang="en-US" sz="3600" dirty="0"/>
              <a:t>The chance your investment will increase or decrease in value </a:t>
            </a:r>
          </a:p>
        </p:txBody>
      </p:sp>
      <p:sp>
        <p:nvSpPr>
          <p:cNvPr id="4" name="TextBox 3">
            <a:extLst>
              <a:ext uri="{FF2B5EF4-FFF2-40B4-BE49-F238E27FC236}">
                <a16:creationId xmlns:a16="http://schemas.microsoft.com/office/drawing/2014/main" id="{A5F24F3F-4C29-4945-A16A-644E3A4C2884}"/>
              </a:ext>
            </a:extLst>
          </p:cNvPr>
          <p:cNvSpPr txBox="1"/>
          <p:nvPr/>
        </p:nvSpPr>
        <p:spPr>
          <a:xfrm>
            <a:off x="7044269" y="2743200"/>
            <a:ext cx="4521198" cy="2585323"/>
          </a:xfrm>
          <a:prstGeom prst="rect">
            <a:avLst/>
          </a:prstGeom>
          <a:noFill/>
        </p:spPr>
        <p:txBody>
          <a:bodyPr wrap="square" rtlCol="0">
            <a:spAutoFit/>
          </a:bodyPr>
          <a:lstStyle/>
          <a:p>
            <a:pPr algn="r"/>
            <a:r>
              <a:rPr lang="en-US" sz="3600" dirty="0"/>
              <a:t>The financial reward </a:t>
            </a:r>
          </a:p>
          <a:p>
            <a:pPr algn="r"/>
            <a:r>
              <a:rPr lang="en-US" sz="3600" dirty="0"/>
              <a:t>you gain from the </a:t>
            </a:r>
          </a:p>
          <a:p>
            <a:pPr algn="r"/>
            <a:r>
              <a:rPr lang="en-US" sz="3600" dirty="0"/>
              <a:t>investment</a:t>
            </a:r>
          </a:p>
          <a:p>
            <a:endParaRPr lang="en-US" dirty="0"/>
          </a:p>
        </p:txBody>
      </p:sp>
    </p:spTree>
    <p:extLst>
      <p:ext uri="{BB962C8B-B14F-4D97-AF65-F5344CB8AC3E}">
        <p14:creationId xmlns:p14="http://schemas.microsoft.com/office/powerpoint/2010/main" val="2651192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25C3-16B9-6C43-9553-9AA1ABFB5C32}"/>
              </a:ext>
            </a:extLst>
          </p:cNvPr>
          <p:cNvSpPr>
            <a:spLocks noGrp="1"/>
          </p:cNvSpPr>
          <p:nvPr>
            <p:ph type="title"/>
          </p:nvPr>
        </p:nvSpPr>
        <p:spPr/>
        <p:txBody>
          <a:bodyPr/>
          <a:lstStyle/>
          <a:p>
            <a:r>
              <a:rPr lang="en-US" b="1" dirty="0">
                <a:solidFill>
                  <a:srgbClr val="1F2D29"/>
                </a:solidFill>
                <a:latin typeface="+mn-lt"/>
              </a:rPr>
              <a:t>Three main asset classes:</a:t>
            </a:r>
            <a:endParaRPr lang="en-US" dirty="0">
              <a:latin typeface="+mn-lt"/>
            </a:endParaRPr>
          </a:p>
        </p:txBody>
      </p:sp>
      <p:sp>
        <p:nvSpPr>
          <p:cNvPr id="3" name="Content Placeholder 2">
            <a:extLst>
              <a:ext uri="{FF2B5EF4-FFF2-40B4-BE49-F238E27FC236}">
                <a16:creationId xmlns:a16="http://schemas.microsoft.com/office/drawing/2014/main" id="{9819FBE8-E686-FE44-9B43-CCA55453A088}"/>
              </a:ext>
            </a:extLst>
          </p:cNvPr>
          <p:cNvSpPr>
            <a:spLocks noGrp="1"/>
          </p:cNvSpPr>
          <p:nvPr>
            <p:ph idx="1"/>
          </p:nvPr>
        </p:nvSpPr>
        <p:spPr/>
        <p:txBody>
          <a:bodyPr>
            <a:normAutofit/>
          </a:bodyPr>
          <a:lstStyle/>
          <a:p>
            <a:pPr marL="457200" lvl="1" indent="0">
              <a:buNone/>
            </a:pPr>
            <a:r>
              <a:rPr lang="en-US" sz="3600" dirty="0">
                <a:solidFill>
                  <a:srgbClr val="1F2D29"/>
                </a:solidFill>
              </a:rPr>
              <a:t>Stocks  = ownership</a:t>
            </a:r>
          </a:p>
          <a:p>
            <a:pPr marL="457200" lvl="1" indent="0">
              <a:buNone/>
            </a:pPr>
            <a:r>
              <a:rPr lang="en-US" sz="3600" dirty="0">
                <a:solidFill>
                  <a:srgbClr val="1F2D29"/>
                </a:solidFill>
              </a:rPr>
              <a:t>Bonds = ‘</a:t>
            </a:r>
            <a:r>
              <a:rPr lang="en-US" sz="3600" dirty="0" err="1">
                <a:solidFill>
                  <a:srgbClr val="1F2D29"/>
                </a:solidFill>
              </a:rPr>
              <a:t>loanership</a:t>
            </a:r>
            <a:r>
              <a:rPr lang="en-US" sz="3600" dirty="0">
                <a:solidFill>
                  <a:srgbClr val="1F2D29"/>
                </a:solidFill>
              </a:rPr>
              <a:t>’</a:t>
            </a:r>
          </a:p>
          <a:p>
            <a:pPr marL="457200" lvl="1" indent="0">
              <a:buNone/>
            </a:pPr>
            <a:r>
              <a:rPr lang="en-US" sz="3600" dirty="0">
                <a:solidFill>
                  <a:srgbClr val="1F2D29"/>
                </a:solidFill>
              </a:rPr>
              <a:t>Cash = capital preservation</a:t>
            </a:r>
            <a:endParaRPr lang="en-US" sz="3600" dirty="0"/>
          </a:p>
        </p:txBody>
      </p:sp>
      <p:pic>
        <p:nvPicPr>
          <p:cNvPr id="4" name="Content Placeholder 5" descr="investmentCrossword.jpg">
            <a:extLst>
              <a:ext uri="{FF2B5EF4-FFF2-40B4-BE49-F238E27FC236}">
                <a16:creationId xmlns:a16="http://schemas.microsoft.com/office/drawing/2014/main" id="{5F6D13F2-3EE5-B14F-A90F-6610FC317CFB}"/>
              </a:ext>
            </a:extLst>
          </p:cNvPr>
          <p:cNvPicPr>
            <a:picLocks noChangeAspect="1"/>
          </p:cNvPicPr>
          <p:nvPr/>
        </p:nvPicPr>
        <p:blipFill>
          <a:blip r:embed="rId2" cstate="print"/>
          <a:stretch>
            <a:fillRect/>
          </a:stretch>
        </p:blipFill>
        <p:spPr>
          <a:xfrm rot="169326">
            <a:off x="7566275" y="649912"/>
            <a:ext cx="2950328" cy="4230511"/>
          </a:xfrm>
          <a:prstGeom prst="rect">
            <a:avLst/>
          </a:prstGeom>
        </p:spPr>
      </p:pic>
    </p:spTree>
    <p:extLst>
      <p:ext uri="{BB962C8B-B14F-4D97-AF65-F5344CB8AC3E}">
        <p14:creationId xmlns:p14="http://schemas.microsoft.com/office/powerpoint/2010/main" val="3796715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976190" y="2162541"/>
            <a:ext cx="6459756" cy="1002043"/>
          </a:xfrm>
        </p:spPr>
        <p:txBody>
          <a:bodyPr>
            <a:normAutofit fontScale="90000"/>
          </a:bodyPr>
          <a:lstStyle/>
          <a:p>
            <a:br>
              <a:rPr lang="en-US" sz="9600" dirty="0">
                <a:solidFill>
                  <a:srgbClr val="1F2D29"/>
                </a:solidFill>
              </a:rPr>
            </a:br>
            <a:r>
              <a:rPr lang="en-US" sz="4000" dirty="0">
                <a:solidFill>
                  <a:srgbClr val="1F2D29"/>
                </a:solidFill>
                <a:latin typeface="+mn-lt"/>
              </a:rPr>
              <a:t>Equity/Ownership in a company </a:t>
            </a:r>
          </a:p>
        </p:txBody>
      </p:sp>
      <p:pic>
        <p:nvPicPr>
          <p:cNvPr id="11" name="Picture 10">
            <a:extLst>
              <a:ext uri="{FF2B5EF4-FFF2-40B4-BE49-F238E27FC236}">
                <a16:creationId xmlns:a16="http://schemas.microsoft.com/office/drawing/2014/main" id="{57C32AAB-DBC0-D241-A40A-D2534F700F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38" y="5459104"/>
            <a:ext cx="1569661" cy="941796"/>
          </a:xfrm>
          <a:prstGeom prst="rect">
            <a:avLst/>
          </a:prstGeom>
        </p:spPr>
      </p:pic>
      <p:pic>
        <p:nvPicPr>
          <p:cNvPr id="12" name="Picture 11">
            <a:extLst>
              <a:ext uri="{FF2B5EF4-FFF2-40B4-BE49-F238E27FC236}">
                <a16:creationId xmlns:a16="http://schemas.microsoft.com/office/drawing/2014/main" id="{AF5B49FC-4046-9548-9FBF-A19212B64C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2380" y="2561623"/>
            <a:ext cx="1687622" cy="843811"/>
          </a:xfrm>
          <a:prstGeom prst="rect">
            <a:avLst/>
          </a:prstGeom>
        </p:spPr>
      </p:pic>
      <p:pic>
        <p:nvPicPr>
          <p:cNvPr id="7172" name="Picture 4" descr="Image result for apple computer logo">
            <a:extLst>
              <a:ext uri="{FF2B5EF4-FFF2-40B4-BE49-F238E27FC236}">
                <a16:creationId xmlns:a16="http://schemas.microsoft.com/office/drawing/2014/main" id="{55C82E66-72AF-2441-B608-8D63E78869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5786" y="3429000"/>
            <a:ext cx="1194788" cy="119478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amazon logo">
            <a:extLst>
              <a:ext uri="{FF2B5EF4-FFF2-40B4-BE49-F238E27FC236}">
                <a16:creationId xmlns:a16="http://schemas.microsoft.com/office/drawing/2014/main" id="{11E7EB8F-1A13-7147-85BB-7C76BE97AC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0433" y="5190352"/>
            <a:ext cx="995579" cy="99557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netflix logo">
            <a:extLst>
              <a:ext uri="{FF2B5EF4-FFF2-40B4-BE49-F238E27FC236}">
                <a16:creationId xmlns:a16="http://schemas.microsoft.com/office/drawing/2014/main" id="{A262B51D-F756-B545-AE4B-BE94EC7BB7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4637" y="2934119"/>
            <a:ext cx="1613440" cy="90352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microsoft logo">
            <a:extLst>
              <a:ext uri="{FF2B5EF4-FFF2-40B4-BE49-F238E27FC236}">
                <a16:creationId xmlns:a16="http://schemas.microsoft.com/office/drawing/2014/main" id="{4EC5E669-1660-D344-9748-55919A1E4C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00676" y="708224"/>
            <a:ext cx="2044700" cy="136184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chipotle logo">
            <a:extLst>
              <a:ext uri="{FF2B5EF4-FFF2-40B4-BE49-F238E27FC236}">
                <a16:creationId xmlns:a16="http://schemas.microsoft.com/office/drawing/2014/main" id="{570154B0-1E70-9049-9DD6-A095DC27E0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03931" y="555571"/>
            <a:ext cx="1194853" cy="119485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GE logo">
            <a:extLst>
              <a:ext uri="{FF2B5EF4-FFF2-40B4-BE49-F238E27FC236}">
                <a16:creationId xmlns:a16="http://schemas.microsoft.com/office/drawing/2014/main" id="{D6C1BB10-97CA-9648-84AC-4E36D8FF15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22140" y="4736718"/>
            <a:ext cx="1404897" cy="139865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victoria secret logo">
            <a:extLst>
              <a:ext uri="{FF2B5EF4-FFF2-40B4-BE49-F238E27FC236}">
                <a16:creationId xmlns:a16="http://schemas.microsoft.com/office/drawing/2014/main" id="{AA682757-B9B9-F540-ADC7-B7B851A0028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01878" y="4026394"/>
            <a:ext cx="1109381" cy="11093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EAEC51B-0F01-0E4E-9B47-D53DEA5851AA}"/>
              </a:ext>
            </a:extLst>
          </p:cNvPr>
          <p:cNvSpPr txBox="1"/>
          <p:nvPr/>
        </p:nvSpPr>
        <p:spPr>
          <a:xfrm>
            <a:off x="7121031" y="308228"/>
            <a:ext cx="5070969" cy="369332"/>
          </a:xfrm>
          <a:prstGeom prst="rect">
            <a:avLst/>
          </a:prstGeom>
          <a:noFill/>
        </p:spPr>
        <p:txBody>
          <a:bodyPr wrap="square" rtlCol="0">
            <a:spAutoFit/>
          </a:bodyPr>
          <a:lstStyle/>
          <a:p>
            <a:r>
              <a:rPr lang="en-US" dirty="0"/>
              <a:t>                         CMG</a:t>
            </a:r>
          </a:p>
        </p:txBody>
      </p:sp>
      <p:sp>
        <p:nvSpPr>
          <p:cNvPr id="7" name="TextBox 6">
            <a:extLst>
              <a:ext uri="{FF2B5EF4-FFF2-40B4-BE49-F238E27FC236}">
                <a16:creationId xmlns:a16="http://schemas.microsoft.com/office/drawing/2014/main" id="{3B409CFD-51C3-594C-84E1-A5A46BD4F0F7}"/>
              </a:ext>
            </a:extLst>
          </p:cNvPr>
          <p:cNvSpPr txBox="1"/>
          <p:nvPr/>
        </p:nvSpPr>
        <p:spPr>
          <a:xfrm>
            <a:off x="11122701" y="1128275"/>
            <a:ext cx="813043" cy="369332"/>
          </a:xfrm>
          <a:prstGeom prst="rect">
            <a:avLst/>
          </a:prstGeom>
          <a:noFill/>
        </p:spPr>
        <p:txBody>
          <a:bodyPr wrap="none" rtlCol="0">
            <a:spAutoFit/>
          </a:bodyPr>
          <a:lstStyle/>
          <a:p>
            <a:r>
              <a:rPr lang="en-US" dirty="0"/>
              <a:t>MSFT</a:t>
            </a:r>
          </a:p>
        </p:txBody>
      </p:sp>
      <p:sp>
        <p:nvSpPr>
          <p:cNvPr id="8" name="TextBox 7">
            <a:extLst>
              <a:ext uri="{FF2B5EF4-FFF2-40B4-BE49-F238E27FC236}">
                <a16:creationId xmlns:a16="http://schemas.microsoft.com/office/drawing/2014/main" id="{D494DBE8-7CCA-F140-88E7-74C04BE29C31}"/>
              </a:ext>
            </a:extLst>
          </p:cNvPr>
          <p:cNvSpPr txBox="1"/>
          <p:nvPr/>
        </p:nvSpPr>
        <p:spPr>
          <a:xfrm>
            <a:off x="8154001" y="4034353"/>
            <a:ext cx="774571" cy="369332"/>
          </a:xfrm>
          <a:prstGeom prst="rect">
            <a:avLst/>
          </a:prstGeom>
          <a:noFill/>
        </p:spPr>
        <p:txBody>
          <a:bodyPr wrap="none" rtlCol="0">
            <a:spAutoFit/>
          </a:bodyPr>
          <a:lstStyle/>
          <a:p>
            <a:r>
              <a:rPr lang="en-US" dirty="0"/>
              <a:t>NFLX</a:t>
            </a:r>
          </a:p>
        </p:txBody>
      </p:sp>
      <p:sp>
        <p:nvSpPr>
          <p:cNvPr id="9" name="TextBox 8">
            <a:extLst>
              <a:ext uri="{FF2B5EF4-FFF2-40B4-BE49-F238E27FC236}">
                <a16:creationId xmlns:a16="http://schemas.microsoft.com/office/drawing/2014/main" id="{1ADCA1B5-A3E5-2F40-8B97-7271BE33FCFD}"/>
              </a:ext>
            </a:extLst>
          </p:cNvPr>
          <p:cNvSpPr txBox="1"/>
          <p:nvPr/>
        </p:nvSpPr>
        <p:spPr>
          <a:xfrm>
            <a:off x="7683278" y="6290148"/>
            <a:ext cx="569387" cy="369332"/>
          </a:xfrm>
          <a:prstGeom prst="rect">
            <a:avLst/>
          </a:prstGeom>
          <a:noFill/>
        </p:spPr>
        <p:txBody>
          <a:bodyPr wrap="none" rtlCol="0">
            <a:spAutoFit/>
          </a:bodyPr>
          <a:lstStyle/>
          <a:p>
            <a:r>
              <a:rPr lang="en-US" dirty="0"/>
              <a:t>DIS</a:t>
            </a:r>
          </a:p>
        </p:txBody>
      </p:sp>
      <p:sp>
        <p:nvSpPr>
          <p:cNvPr id="10" name="TextBox 9">
            <a:extLst>
              <a:ext uri="{FF2B5EF4-FFF2-40B4-BE49-F238E27FC236}">
                <a16:creationId xmlns:a16="http://schemas.microsoft.com/office/drawing/2014/main" id="{69D4CD8A-3308-1144-994E-698914DBE1A2}"/>
              </a:ext>
            </a:extLst>
          </p:cNvPr>
          <p:cNvSpPr txBox="1"/>
          <p:nvPr/>
        </p:nvSpPr>
        <p:spPr>
          <a:xfrm>
            <a:off x="6096000" y="4821020"/>
            <a:ext cx="774571" cy="369332"/>
          </a:xfrm>
          <a:prstGeom prst="rect">
            <a:avLst/>
          </a:prstGeom>
          <a:noFill/>
        </p:spPr>
        <p:txBody>
          <a:bodyPr wrap="none" rtlCol="0">
            <a:spAutoFit/>
          </a:bodyPr>
          <a:lstStyle/>
          <a:p>
            <a:r>
              <a:rPr lang="en-US" dirty="0"/>
              <a:t>AAPL</a:t>
            </a:r>
          </a:p>
        </p:txBody>
      </p:sp>
      <p:sp>
        <p:nvSpPr>
          <p:cNvPr id="13" name="TextBox 12">
            <a:extLst>
              <a:ext uri="{FF2B5EF4-FFF2-40B4-BE49-F238E27FC236}">
                <a16:creationId xmlns:a16="http://schemas.microsoft.com/office/drawing/2014/main" id="{4FED1748-1581-084A-9F9D-9FCB3BB12426}"/>
              </a:ext>
            </a:extLst>
          </p:cNvPr>
          <p:cNvSpPr txBox="1"/>
          <p:nvPr/>
        </p:nvSpPr>
        <p:spPr>
          <a:xfrm>
            <a:off x="4337524" y="6043237"/>
            <a:ext cx="518091" cy="369332"/>
          </a:xfrm>
          <a:prstGeom prst="rect">
            <a:avLst/>
          </a:prstGeom>
          <a:noFill/>
        </p:spPr>
        <p:txBody>
          <a:bodyPr wrap="none" rtlCol="0">
            <a:spAutoFit/>
          </a:bodyPr>
          <a:lstStyle/>
          <a:p>
            <a:r>
              <a:rPr lang="en-US" dirty="0"/>
              <a:t>GE</a:t>
            </a:r>
          </a:p>
        </p:txBody>
      </p:sp>
      <p:sp>
        <p:nvSpPr>
          <p:cNvPr id="14" name="TextBox 13">
            <a:extLst>
              <a:ext uri="{FF2B5EF4-FFF2-40B4-BE49-F238E27FC236}">
                <a16:creationId xmlns:a16="http://schemas.microsoft.com/office/drawing/2014/main" id="{469A4270-9BEF-5D42-92C2-E01AEDA4D8A3}"/>
              </a:ext>
            </a:extLst>
          </p:cNvPr>
          <p:cNvSpPr txBox="1"/>
          <p:nvPr/>
        </p:nvSpPr>
        <p:spPr>
          <a:xfrm>
            <a:off x="11155199" y="5066712"/>
            <a:ext cx="466794" cy="369332"/>
          </a:xfrm>
          <a:prstGeom prst="rect">
            <a:avLst/>
          </a:prstGeom>
          <a:noFill/>
        </p:spPr>
        <p:txBody>
          <a:bodyPr wrap="none" rtlCol="0">
            <a:spAutoFit/>
          </a:bodyPr>
          <a:lstStyle/>
          <a:p>
            <a:r>
              <a:rPr lang="en-US" dirty="0"/>
              <a:t>LB</a:t>
            </a:r>
          </a:p>
        </p:txBody>
      </p:sp>
      <p:sp>
        <p:nvSpPr>
          <p:cNvPr id="15" name="TextBox 14">
            <a:extLst>
              <a:ext uri="{FF2B5EF4-FFF2-40B4-BE49-F238E27FC236}">
                <a16:creationId xmlns:a16="http://schemas.microsoft.com/office/drawing/2014/main" id="{4CD8AFB1-58DF-3149-A968-3FF71CDEDCEF}"/>
              </a:ext>
            </a:extLst>
          </p:cNvPr>
          <p:cNvSpPr txBox="1"/>
          <p:nvPr/>
        </p:nvSpPr>
        <p:spPr>
          <a:xfrm>
            <a:off x="9744185" y="5858571"/>
            <a:ext cx="838691" cy="369332"/>
          </a:xfrm>
          <a:prstGeom prst="rect">
            <a:avLst/>
          </a:prstGeom>
          <a:noFill/>
        </p:spPr>
        <p:txBody>
          <a:bodyPr wrap="none" rtlCol="0">
            <a:spAutoFit/>
          </a:bodyPr>
          <a:lstStyle/>
          <a:p>
            <a:r>
              <a:rPr lang="en-US" dirty="0"/>
              <a:t>AMZN</a:t>
            </a:r>
          </a:p>
        </p:txBody>
      </p:sp>
      <p:sp>
        <p:nvSpPr>
          <p:cNvPr id="19" name="TextBox 18">
            <a:extLst>
              <a:ext uri="{FF2B5EF4-FFF2-40B4-BE49-F238E27FC236}">
                <a16:creationId xmlns:a16="http://schemas.microsoft.com/office/drawing/2014/main" id="{C0C1EFA2-A726-654B-8E26-446D0B715920}"/>
              </a:ext>
            </a:extLst>
          </p:cNvPr>
          <p:cNvSpPr txBox="1"/>
          <p:nvPr/>
        </p:nvSpPr>
        <p:spPr>
          <a:xfrm>
            <a:off x="10735854" y="3487452"/>
            <a:ext cx="838691" cy="369332"/>
          </a:xfrm>
          <a:prstGeom prst="rect">
            <a:avLst/>
          </a:prstGeom>
          <a:noFill/>
        </p:spPr>
        <p:txBody>
          <a:bodyPr wrap="none" rtlCol="0">
            <a:spAutoFit/>
          </a:bodyPr>
          <a:lstStyle/>
          <a:p>
            <a:r>
              <a:rPr lang="en-US" dirty="0"/>
              <a:t>DNKN</a:t>
            </a:r>
          </a:p>
        </p:txBody>
      </p:sp>
      <p:sp>
        <p:nvSpPr>
          <p:cNvPr id="3" name="TextBox 2">
            <a:extLst>
              <a:ext uri="{FF2B5EF4-FFF2-40B4-BE49-F238E27FC236}">
                <a16:creationId xmlns:a16="http://schemas.microsoft.com/office/drawing/2014/main" id="{CB11EA46-D9DE-A24E-947A-7BAC1DE74CEF}"/>
              </a:ext>
            </a:extLst>
          </p:cNvPr>
          <p:cNvSpPr txBox="1"/>
          <p:nvPr/>
        </p:nvSpPr>
        <p:spPr>
          <a:xfrm>
            <a:off x="948267" y="555571"/>
            <a:ext cx="4834913" cy="1754326"/>
          </a:xfrm>
          <a:prstGeom prst="rect">
            <a:avLst/>
          </a:prstGeom>
          <a:noFill/>
        </p:spPr>
        <p:txBody>
          <a:bodyPr wrap="none" rtlCol="0">
            <a:spAutoFit/>
          </a:bodyPr>
          <a:lstStyle/>
          <a:p>
            <a:r>
              <a:rPr lang="en-US" sz="5400" b="1" dirty="0">
                <a:solidFill>
                  <a:srgbClr val="1F2D29"/>
                </a:solidFill>
              </a:rPr>
              <a:t>What is a stock?</a:t>
            </a:r>
            <a:br>
              <a:rPr lang="en-US" sz="5400" dirty="0">
                <a:solidFill>
                  <a:srgbClr val="1F2D29"/>
                </a:solidFill>
              </a:rPr>
            </a:br>
            <a:endParaRPr lang="en-US" sz="5400" dirty="0"/>
          </a:p>
        </p:txBody>
      </p:sp>
    </p:spTree>
    <p:extLst>
      <p:ext uri="{BB962C8B-B14F-4D97-AF65-F5344CB8AC3E}">
        <p14:creationId xmlns:p14="http://schemas.microsoft.com/office/powerpoint/2010/main" val="1945327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A068F-3843-EF4A-B2AA-60FD16A7349B}"/>
              </a:ext>
            </a:extLst>
          </p:cNvPr>
          <p:cNvSpPr>
            <a:spLocks noGrp="1"/>
          </p:cNvSpPr>
          <p:nvPr>
            <p:ph type="title"/>
          </p:nvPr>
        </p:nvSpPr>
        <p:spPr/>
        <p:txBody>
          <a:bodyPr/>
          <a:lstStyle/>
          <a:p>
            <a:r>
              <a:rPr lang="en-US" b="1" dirty="0">
                <a:solidFill>
                  <a:srgbClr val="1F2D29"/>
                </a:solidFill>
                <a:latin typeface="+mn-lt"/>
              </a:rPr>
              <a:t>How do I make money in stocks?</a:t>
            </a:r>
            <a:br>
              <a:rPr lang="en-US" b="1" dirty="0">
                <a:solidFill>
                  <a:srgbClr val="1F2D29"/>
                </a:solidFill>
                <a:latin typeface="+mn-lt"/>
              </a:rPr>
            </a:br>
            <a:endParaRPr lang="en-US" dirty="0">
              <a:latin typeface="+mn-lt"/>
            </a:endParaRPr>
          </a:p>
        </p:txBody>
      </p:sp>
      <p:sp>
        <p:nvSpPr>
          <p:cNvPr id="3" name="Content Placeholder 2">
            <a:extLst>
              <a:ext uri="{FF2B5EF4-FFF2-40B4-BE49-F238E27FC236}">
                <a16:creationId xmlns:a16="http://schemas.microsoft.com/office/drawing/2014/main" id="{7BC42082-A5A4-8240-99CD-23F4720292BD}"/>
              </a:ext>
            </a:extLst>
          </p:cNvPr>
          <p:cNvSpPr>
            <a:spLocks noGrp="1"/>
          </p:cNvSpPr>
          <p:nvPr>
            <p:ph idx="1"/>
          </p:nvPr>
        </p:nvSpPr>
        <p:spPr>
          <a:xfrm>
            <a:off x="838200" y="1825625"/>
            <a:ext cx="5985933" cy="4351338"/>
          </a:xfrm>
        </p:spPr>
        <p:txBody>
          <a:bodyPr/>
          <a:lstStyle/>
          <a:p>
            <a:pPr marL="0" indent="0">
              <a:buNone/>
            </a:pPr>
            <a:r>
              <a:rPr lang="en-US" dirty="0">
                <a:solidFill>
                  <a:srgbClr val="1F2D29"/>
                </a:solidFill>
              </a:rPr>
              <a:t>1.  </a:t>
            </a:r>
            <a:r>
              <a:rPr lang="en-US" u="sng" dirty="0">
                <a:solidFill>
                  <a:srgbClr val="1F2D29"/>
                </a:solidFill>
              </a:rPr>
              <a:t>Appreciation</a:t>
            </a:r>
            <a:r>
              <a:rPr lang="en-US" dirty="0">
                <a:solidFill>
                  <a:srgbClr val="1F2D29"/>
                </a:solidFill>
              </a:rPr>
              <a:t> of stock price</a:t>
            </a:r>
            <a:br>
              <a:rPr lang="en-US" dirty="0">
                <a:solidFill>
                  <a:srgbClr val="1F2D29"/>
                </a:solidFill>
              </a:rPr>
            </a:br>
            <a:br>
              <a:rPr lang="en-US" dirty="0">
                <a:solidFill>
                  <a:srgbClr val="1F2D29"/>
                </a:solidFill>
              </a:rPr>
            </a:br>
            <a:r>
              <a:rPr lang="en-US" dirty="0">
                <a:solidFill>
                  <a:srgbClr val="1F2D29"/>
                </a:solidFill>
              </a:rPr>
              <a:t>2.  </a:t>
            </a:r>
            <a:r>
              <a:rPr lang="en-US" u="sng" dirty="0">
                <a:solidFill>
                  <a:srgbClr val="1F2D29"/>
                </a:solidFill>
              </a:rPr>
              <a:t>Dividends</a:t>
            </a:r>
            <a:r>
              <a:rPr lang="en-US" dirty="0">
                <a:solidFill>
                  <a:srgbClr val="1F2D29"/>
                </a:solidFill>
              </a:rPr>
              <a:t>:</a:t>
            </a:r>
            <a:r>
              <a:rPr lang="en-US" dirty="0">
                <a:solidFill>
                  <a:srgbClr val="1F2D29"/>
                </a:solidFill>
                <a:sym typeface="Wingdings" pitchFamily="2" charset="2"/>
              </a:rPr>
              <a:t> company pays a portion 		   of it’s profits 	</a:t>
            </a:r>
            <a:endParaRPr lang="en-US" dirty="0"/>
          </a:p>
        </p:txBody>
      </p:sp>
      <p:pic>
        <p:nvPicPr>
          <p:cNvPr id="4" name="Picture 2" descr="http://media3.picsearch.com/is?ZbwvvFuo1K0ktGDv62eHeV5DZlK6T2M9_-JLpXq-Ifo&amp;height=341">
            <a:extLst>
              <a:ext uri="{FF2B5EF4-FFF2-40B4-BE49-F238E27FC236}">
                <a16:creationId xmlns:a16="http://schemas.microsoft.com/office/drawing/2014/main" id="{48B57D0C-CD0F-9C4D-9890-A7749E0831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697" y="2061466"/>
            <a:ext cx="3095371" cy="309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414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27645-0E85-3B4E-AD3D-B57C71878D19}"/>
              </a:ext>
            </a:extLst>
          </p:cNvPr>
          <p:cNvSpPr>
            <a:spLocks noGrp="1"/>
          </p:cNvSpPr>
          <p:nvPr>
            <p:ph type="title"/>
          </p:nvPr>
        </p:nvSpPr>
        <p:spPr>
          <a:xfrm>
            <a:off x="838200" y="857561"/>
            <a:ext cx="10515600" cy="1325563"/>
          </a:xfrm>
        </p:spPr>
        <p:txBody>
          <a:bodyPr>
            <a:normAutofit fontScale="90000"/>
          </a:bodyPr>
          <a:lstStyle/>
          <a:p>
            <a:r>
              <a:rPr lang="en-US" dirty="0">
                <a:solidFill>
                  <a:srgbClr val="1F2D29"/>
                </a:solidFill>
                <a:latin typeface="+mn-lt"/>
              </a:rPr>
              <a:t>Apple Stock: Appreciation of stock price</a:t>
            </a:r>
            <a:br>
              <a:rPr lang="en-US" sz="4800" dirty="0">
                <a:solidFill>
                  <a:srgbClr val="1F2D29"/>
                </a:solidFill>
              </a:rPr>
            </a:br>
            <a:br>
              <a:rPr lang="en-US" sz="4800" dirty="0">
                <a:solidFill>
                  <a:srgbClr val="1F2D29"/>
                </a:solidFill>
              </a:rPr>
            </a:br>
            <a:endParaRPr lang="en-US" dirty="0"/>
          </a:p>
        </p:txBody>
      </p:sp>
      <p:sp>
        <p:nvSpPr>
          <p:cNvPr id="5" name="Rectangle 4">
            <a:extLst>
              <a:ext uri="{FF2B5EF4-FFF2-40B4-BE49-F238E27FC236}">
                <a16:creationId xmlns:a16="http://schemas.microsoft.com/office/drawing/2014/main" id="{D992A87C-7AA9-124F-A814-74797ADE45B4}"/>
              </a:ext>
            </a:extLst>
          </p:cNvPr>
          <p:cNvSpPr/>
          <p:nvPr/>
        </p:nvSpPr>
        <p:spPr>
          <a:xfrm>
            <a:off x="838200" y="4883835"/>
            <a:ext cx="1337733" cy="646331"/>
          </a:xfrm>
          <a:prstGeom prst="rect">
            <a:avLst/>
          </a:prstGeom>
        </p:spPr>
        <p:txBody>
          <a:bodyPr wrap="square">
            <a:spAutoFit/>
          </a:bodyPr>
          <a:lstStyle/>
          <a:p>
            <a:r>
              <a:rPr lang="en-US" dirty="0"/>
              <a:t>Feb 2017</a:t>
            </a:r>
          </a:p>
          <a:p>
            <a:r>
              <a:rPr lang="en-US" dirty="0"/>
              <a:t>$128.90</a:t>
            </a:r>
          </a:p>
        </p:txBody>
      </p:sp>
      <p:sp>
        <p:nvSpPr>
          <p:cNvPr id="6" name="Rectangle 5">
            <a:extLst>
              <a:ext uri="{FF2B5EF4-FFF2-40B4-BE49-F238E27FC236}">
                <a16:creationId xmlns:a16="http://schemas.microsoft.com/office/drawing/2014/main" id="{EB0D6EFC-61D8-504D-9555-526FB37E1807}"/>
              </a:ext>
            </a:extLst>
          </p:cNvPr>
          <p:cNvSpPr/>
          <p:nvPr/>
        </p:nvSpPr>
        <p:spPr>
          <a:xfrm>
            <a:off x="10121616" y="2105643"/>
            <a:ext cx="1631366" cy="646331"/>
          </a:xfrm>
          <a:prstGeom prst="rect">
            <a:avLst/>
          </a:prstGeom>
        </p:spPr>
        <p:txBody>
          <a:bodyPr wrap="square">
            <a:spAutoFit/>
          </a:bodyPr>
          <a:lstStyle/>
          <a:p>
            <a:r>
              <a:rPr lang="en-US" dirty="0"/>
              <a:t>February 2020</a:t>
            </a:r>
          </a:p>
          <a:p>
            <a:r>
              <a:rPr lang="en-US" dirty="0"/>
              <a:t>$327.85</a:t>
            </a:r>
          </a:p>
        </p:txBody>
      </p:sp>
      <p:sp>
        <p:nvSpPr>
          <p:cNvPr id="7" name="Rectangle 6">
            <a:extLst>
              <a:ext uri="{FF2B5EF4-FFF2-40B4-BE49-F238E27FC236}">
                <a16:creationId xmlns:a16="http://schemas.microsoft.com/office/drawing/2014/main" id="{581974AE-A8AE-EF47-975F-50ED3E1B5BAE}"/>
              </a:ext>
            </a:extLst>
          </p:cNvPr>
          <p:cNvSpPr/>
          <p:nvPr/>
        </p:nvSpPr>
        <p:spPr>
          <a:xfrm>
            <a:off x="10185758" y="4606835"/>
            <a:ext cx="1794933" cy="1200329"/>
          </a:xfrm>
          <a:prstGeom prst="rect">
            <a:avLst/>
          </a:prstGeom>
        </p:spPr>
        <p:txBody>
          <a:bodyPr wrap="square">
            <a:spAutoFit/>
          </a:bodyPr>
          <a:lstStyle/>
          <a:p>
            <a:r>
              <a:rPr lang="en-US" b="1" i="1" dirty="0"/>
              <a:t>$  327.85</a:t>
            </a:r>
          </a:p>
          <a:p>
            <a:r>
              <a:rPr lang="en-US" b="1" i="1" u="sng" dirty="0"/>
              <a:t>-$ 128.90 </a:t>
            </a:r>
            <a:r>
              <a:rPr lang="en-US" b="1" i="1" dirty="0"/>
              <a:t>              $  198.95</a:t>
            </a:r>
          </a:p>
          <a:p>
            <a:r>
              <a:rPr lang="en-US" b="1" i="1" dirty="0"/>
              <a:t>(Capital Gain)</a:t>
            </a:r>
          </a:p>
        </p:txBody>
      </p:sp>
      <p:sp>
        <p:nvSpPr>
          <p:cNvPr id="8" name="TextBox 7">
            <a:extLst>
              <a:ext uri="{FF2B5EF4-FFF2-40B4-BE49-F238E27FC236}">
                <a16:creationId xmlns:a16="http://schemas.microsoft.com/office/drawing/2014/main" id="{C31FD9CF-488B-0E45-B09E-7CC8F2A80A29}"/>
              </a:ext>
            </a:extLst>
          </p:cNvPr>
          <p:cNvSpPr txBox="1"/>
          <p:nvPr/>
        </p:nvSpPr>
        <p:spPr>
          <a:xfrm>
            <a:off x="237067" y="6422647"/>
            <a:ext cx="1473609" cy="276999"/>
          </a:xfrm>
          <a:prstGeom prst="rect">
            <a:avLst/>
          </a:prstGeom>
          <a:noFill/>
        </p:spPr>
        <p:txBody>
          <a:bodyPr wrap="none" rtlCol="0">
            <a:spAutoFit/>
          </a:bodyPr>
          <a:lstStyle/>
          <a:p>
            <a:r>
              <a:rPr lang="en-US" sz="1200" dirty="0"/>
              <a:t>Source: </a:t>
            </a:r>
            <a:r>
              <a:rPr lang="en-US" sz="1200" dirty="0" err="1"/>
              <a:t>Schwab.com</a:t>
            </a:r>
            <a:endParaRPr lang="en-US" sz="1200" dirty="0"/>
          </a:p>
        </p:txBody>
      </p:sp>
      <p:sp>
        <p:nvSpPr>
          <p:cNvPr id="9" name="Content Placeholder 8">
            <a:extLst>
              <a:ext uri="{FF2B5EF4-FFF2-40B4-BE49-F238E27FC236}">
                <a16:creationId xmlns:a16="http://schemas.microsoft.com/office/drawing/2014/main" id="{5EA02E49-5BAD-2F4A-A761-F3A5AC6E27D5}"/>
              </a:ext>
            </a:extLst>
          </p:cNvPr>
          <p:cNvSpPr>
            <a:spLocks noGrp="1"/>
          </p:cNvSpPr>
          <p:nvPr>
            <p:ph idx="1"/>
          </p:nvPr>
        </p:nvSpPr>
        <p:spPr>
          <a:xfrm>
            <a:off x="2030506" y="1825625"/>
            <a:ext cx="8091110" cy="4351338"/>
          </a:xfrm>
        </p:spPr>
        <p:txBody>
          <a:bodyPr/>
          <a:lstStyle/>
          <a:p>
            <a:pPr marL="0" indent="0">
              <a:buNone/>
            </a:pPr>
            <a:endParaRPr lang="en-US" dirty="0"/>
          </a:p>
        </p:txBody>
      </p:sp>
      <p:pic>
        <p:nvPicPr>
          <p:cNvPr id="11" name="Picture 10" descr="A screenshot of a map&#10;&#10;Description automatically generated">
            <a:extLst>
              <a:ext uri="{FF2B5EF4-FFF2-40B4-BE49-F238E27FC236}">
                <a16:creationId xmlns:a16="http://schemas.microsoft.com/office/drawing/2014/main" id="{E771A429-0C14-C942-842A-AA40B076A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0" y="1579940"/>
            <a:ext cx="8091110" cy="3811209"/>
          </a:xfrm>
          <a:prstGeom prst="rect">
            <a:avLst/>
          </a:prstGeom>
        </p:spPr>
      </p:pic>
    </p:spTree>
    <p:extLst>
      <p:ext uri="{BB962C8B-B14F-4D97-AF65-F5344CB8AC3E}">
        <p14:creationId xmlns:p14="http://schemas.microsoft.com/office/powerpoint/2010/main" val="259356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80FA3-C839-B349-BAE6-8AECC23F7026}"/>
              </a:ext>
            </a:extLst>
          </p:cNvPr>
          <p:cNvSpPr>
            <a:spLocks noGrp="1"/>
          </p:cNvSpPr>
          <p:nvPr>
            <p:ph type="title"/>
          </p:nvPr>
        </p:nvSpPr>
        <p:spPr/>
        <p:txBody>
          <a:bodyPr/>
          <a:lstStyle/>
          <a:p>
            <a:r>
              <a:rPr lang="en-US" dirty="0">
                <a:latin typeface="+mn-lt"/>
              </a:rPr>
              <a:t>HAPPINESS IN RETIREMENT</a:t>
            </a:r>
          </a:p>
        </p:txBody>
      </p:sp>
      <p:sp>
        <p:nvSpPr>
          <p:cNvPr id="4" name="Oval 3">
            <a:extLst>
              <a:ext uri="{FF2B5EF4-FFF2-40B4-BE49-F238E27FC236}">
                <a16:creationId xmlns:a16="http://schemas.microsoft.com/office/drawing/2014/main" id="{A7A4AB00-EAB1-C742-9BA1-B5AE5A53ED23}"/>
              </a:ext>
            </a:extLst>
          </p:cNvPr>
          <p:cNvSpPr/>
          <p:nvPr/>
        </p:nvSpPr>
        <p:spPr>
          <a:xfrm>
            <a:off x="1270000" y="1473199"/>
            <a:ext cx="3048000" cy="3048001"/>
          </a:xfrm>
          <a:prstGeom prst="ellipse">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HEALTH</a:t>
            </a:r>
          </a:p>
        </p:txBody>
      </p:sp>
      <p:sp>
        <p:nvSpPr>
          <p:cNvPr id="6" name="Oval 5">
            <a:extLst>
              <a:ext uri="{FF2B5EF4-FFF2-40B4-BE49-F238E27FC236}">
                <a16:creationId xmlns:a16="http://schemas.microsoft.com/office/drawing/2014/main" id="{55A8B58C-231C-6246-9A83-1A6A63224EC1}"/>
              </a:ext>
            </a:extLst>
          </p:cNvPr>
          <p:cNvSpPr/>
          <p:nvPr/>
        </p:nvSpPr>
        <p:spPr>
          <a:xfrm>
            <a:off x="4631266" y="3444874"/>
            <a:ext cx="3048000" cy="3048001"/>
          </a:xfrm>
          <a:prstGeom prst="ellipse">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RELATIONSHIPS&amp;</a:t>
            </a:r>
          </a:p>
          <a:p>
            <a:pPr algn="ctr"/>
            <a:r>
              <a:rPr lang="en-US" sz="2400" dirty="0">
                <a:solidFill>
                  <a:schemeClr val="tx1"/>
                </a:solidFill>
              </a:rPr>
              <a:t>DEPTH OF FREIENDSHIPS</a:t>
            </a:r>
          </a:p>
        </p:txBody>
      </p:sp>
      <p:sp>
        <p:nvSpPr>
          <p:cNvPr id="7" name="Oval 6">
            <a:extLst>
              <a:ext uri="{FF2B5EF4-FFF2-40B4-BE49-F238E27FC236}">
                <a16:creationId xmlns:a16="http://schemas.microsoft.com/office/drawing/2014/main" id="{E05C8AE4-1A1D-A745-BDB4-4357A5869D54}"/>
              </a:ext>
            </a:extLst>
          </p:cNvPr>
          <p:cNvSpPr/>
          <p:nvPr/>
        </p:nvSpPr>
        <p:spPr>
          <a:xfrm>
            <a:off x="7992533" y="1473198"/>
            <a:ext cx="3048000" cy="3048001"/>
          </a:xfrm>
          <a:prstGeom prst="ellipse">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WEALTH</a:t>
            </a:r>
          </a:p>
        </p:txBody>
      </p:sp>
    </p:spTree>
    <p:extLst>
      <p:ext uri="{BB962C8B-B14F-4D97-AF65-F5344CB8AC3E}">
        <p14:creationId xmlns:p14="http://schemas.microsoft.com/office/powerpoint/2010/main" val="16629597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219657" y="137778"/>
            <a:ext cx="7155598" cy="2852169"/>
          </a:xfrm>
        </p:spPr>
        <p:txBody>
          <a:bodyPr>
            <a:normAutofit/>
          </a:bodyPr>
          <a:lstStyle/>
          <a:p>
            <a:pPr algn="l"/>
            <a:r>
              <a:rPr lang="en-US" sz="4000" b="1" dirty="0">
                <a:solidFill>
                  <a:srgbClr val="1F2D29"/>
                </a:solidFill>
              </a:rPr>
              <a:t>Apple Stock: Dividends</a:t>
            </a: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8" name="Subtitle 7">
            <a:extLst>
              <a:ext uri="{FF2B5EF4-FFF2-40B4-BE49-F238E27FC236}">
                <a16:creationId xmlns:a16="http://schemas.microsoft.com/office/drawing/2014/main" id="{183E0A43-AF5E-7F48-BB04-E4FE798E2AB0}"/>
              </a:ext>
            </a:extLst>
          </p:cNvPr>
          <p:cNvSpPr>
            <a:spLocks noGrp="1"/>
          </p:cNvSpPr>
          <p:nvPr>
            <p:ph type="subTitle" idx="1"/>
          </p:nvPr>
        </p:nvSpPr>
        <p:spPr/>
        <p:txBody>
          <a:bodyPr/>
          <a:lstStyle/>
          <a:p>
            <a:endParaRPr lang="en-US"/>
          </a:p>
        </p:txBody>
      </p:sp>
      <p:sp>
        <p:nvSpPr>
          <p:cNvPr id="5" name="TextBox 4">
            <a:extLst>
              <a:ext uri="{FF2B5EF4-FFF2-40B4-BE49-F238E27FC236}">
                <a16:creationId xmlns:a16="http://schemas.microsoft.com/office/drawing/2014/main" id="{0A94EB40-08E9-E244-A5A5-C218A39ECA86}"/>
              </a:ext>
            </a:extLst>
          </p:cNvPr>
          <p:cNvSpPr txBox="1"/>
          <p:nvPr/>
        </p:nvSpPr>
        <p:spPr>
          <a:xfrm>
            <a:off x="9046126" y="2019619"/>
            <a:ext cx="2841074" cy="3323987"/>
          </a:xfrm>
          <a:prstGeom prst="rect">
            <a:avLst/>
          </a:prstGeom>
          <a:noFill/>
        </p:spPr>
        <p:txBody>
          <a:bodyPr wrap="square" rtlCol="0">
            <a:spAutoFit/>
          </a:bodyPr>
          <a:lstStyle/>
          <a:p>
            <a:r>
              <a:rPr lang="en-US" sz="2400" dirty="0"/>
              <a:t>Stock Price </a:t>
            </a:r>
          </a:p>
          <a:p>
            <a:r>
              <a:rPr lang="en-US" sz="2400" dirty="0"/>
              <a:t>$327.85</a:t>
            </a:r>
          </a:p>
          <a:p>
            <a:r>
              <a:rPr lang="en-US" sz="2400" dirty="0"/>
              <a:t>         x       </a:t>
            </a:r>
          </a:p>
          <a:p>
            <a:r>
              <a:rPr lang="en-US" sz="2400" dirty="0"/>
              <a:t> Annual Dividend Yield 0.96% = </a:t>
            </a:r>
          </a:p>
          <a:p>
            <a:endParaRPr lang="en-US" sz="2400" dirty="0"/>
          </a:p>
          <a:p>
            <a:r>
              <a:rPr lang="en-US" sz="2400" dirty="0"/>
              <a:t>$3.15 annual dividend </a:t>
            </a:r>
          </a:p>
          <a:p>
            <a:r>
              <a:rPr lang="en-US" dirty="0"/>
              <a:t>                 </a:t>
            </a:r>
          </a:p>
        </p:txBody>
      </p:sp>
      <p:sp>
        <p:nvSpPr>
          <p:cNvPr id="7" name="Left Arrow 6">
            <a:extLst>
              <a:ext uri="{FF2B5EF4-FFF2-40B4-BE49-F238E27FC236}">
                <a16:creationId xmlns:a16="http://schemas.microsoft.com/office/drawing/2014/main" id="{174E8D3C-0D6F-9141-976E-C6389D02DF13}"/>
              </a:ext>
            </a:extLst>
          </p:cNvPr>
          <p:cNvSpPr/>
          <p:nvPr/>
        </p:nvSpPr>
        <p:spPr>
          <a:xfrm>
            <a:off x="8946590" y="5605840"/>
            <a:ext cx="1601603" cy="595643"/>
          </a:xfrm>
          <a:prstGeom prst="lef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6E7A8BC-4D94-8E4C-A539-0407D7776891}"/>
              </a:ext>
            </a:extLst>
          </p:cNvPr>
          <p:cNvSpPr txBox="1"/>
          <p:nvPr/>
        </p:nvSpPr>
        <p:spPr>
          <a:xfrm>
            <a:off x="588715" y="6474001"/>
            <a:ext cx="1261884" cy="246221"/>
          </a:xfrm>
          <a:prstGeom prst="rect">
            <a:avLst/>
          </a:prstGeom>
          <a:noFill/>
        </p:spPr>
        <p:txBody>
          <a:bodyPr wrap="none" rtlCol="0">
            <a:spAutoFit/>
          </a:bodyPr>
          <a:lstStyle/>
          <a:p>
            <a:r>
              <a:rPr lang="en-US" sz="1000" dirty="0"/>
              <a:t>Source: </a:t>
            </a:r>
            <a:r>
              <a:rPr lang="en-US" sz="1000" dirty="0" err="1"/>
              <a:t>Schwab.com</a:t>
            </a:r>
            <a:endParaRPr lang="en-US" sz="1000" dirty="0"/>
          </a:p>
        </p:txBody>
      </p:sp>
      <p:pic>
        <p:nvPicPr>
          <p:cNvPr id="11" name="Picture 10" descr="A screenshot of a cell phone&#10;&#10;Description automatically generated">
            <a:extLst>
              <a:ext uri="{FF2B5EF4-FFF2-40B4-BE49-F238E27FC236}">
                <a16:creationId xmlns:a16="http://schemas.microsoft.com/office/drawing/2014/main" id="{C2CC11F5-BA77-9049-82BD-BD2865949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0550" y="1095352"/>
            <a:ext cx="6966134" cy="5378649"/>
          </a:xfrm>
          <a:prstGeom prst="rect">
            <a:avLst/>
          </a:prstGeom>
        </p:spPr>
      </p:pic>
    </p:spTree>
    <p:extLst>
      <p:ext uri="{BB962C8B-B14F-4D97-AF65-F5344CB8AC3E}">
        <p14:creationId xmlns:p14="http://schemas.microsoft.com/office/powerpoint/2010/main" val="2860864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427A-A37A-1D42-B837-BFDD5EA24944}"/>
              </a:ext>
            </a:extLst>
          </p:cNvPr>
          <p:cNvSpPr>
            <a:spLocks noGrp="1"/>
          </p:cNvSpPr>
          <p:nvPr>
            <p:ph type="title"/>
          </p:nvPr>
        </p:nvSpPr>
        <p:spPr/>
        <p:txBody>
          <a:bodyPr>
            <a:normAutofit/>
          </a:bodyPr>
          <a:lstStyle/>
          <a:p>
            <a:r>
              <a:rPr lang="en-US" sz="4800" dirty="0"/>
              <a:t>What is a bond? </a:t>
            </a:r>
          </a:p>
        </p:txBody>
      </p:sp>
      <p:pic>
        <p:nvPicPr>
          <p:cNvPr id="8" name="Content Placeholder 7">
            <a:extLst>
              <a:ext uri="{FF2B5EF4-FFF2-40B4-BE49-F238E27FC236}">
                <a16:creationId xmlns:a16="http://schemas.microsoft.com/office/drawing/2014/main" id="{92FA6E29-3815-694D-B0A8-18DC2535F17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95108" y="1690688"/>
            <a:ext cx="5801784" cy="4351338"/>
          </a:xfrm>
        </p:spPr>
      </p:pic>
    </p:spTree>
    <p:extLst>
      <p:ext uri="{BB962C8B-B14F-4D97-AF65-F5344CB8AC3E}">
        <p14:creationId xmlns:p14="http://schemas.microsoft.com/office/powerpoint/2010/main" val="102905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427A-A37A-1D42-B837-BFDD5EA24944}"/>
              </a:ext>
            </a:extLst>
          </p:cNvPr>
          <p:cNvSpPr>
            <a:spLocks noGrp="1"/>
          </p:cNvSpPr>
          <p:nvPr>
            <p:ph type="title"/>
          </p:nvPr>
        </p:nvSpPr>
        <p:spPr/>
        <p:txBody>
          <a:bodyPr>
            <a:normAutofit/>
          </a:bodyPr>
          <a:lstStyle/>
          <a:p>
            <a:r>
              <a:rPr lang="en-US" sz="4800" dirty="0"/>
              <a:t>The bond cycle </a:t>
            </a:r>
          </a:p>
        </p:txBody>
      </p:sp>
      <p:pic>
        <p:nvPicPr>
          <p:cNvPr id="5" name="Content Placeholder 4" descr="A screenshot of a cell phone&#13;&#10;&#13;&#10;Description automatically generated">
            <a:extLst>
              <a:ext uri="{FF2B5EF4-FFF2-40B4-BE49-F238E27FC236}">
                <a16:creationId xmlns:a16="http://schemas.microsoft.com/office/drawing/2014/main" id="{3F7682E7-B6D8-C046-A765-F2FB3D5EC86A}"/>
              </a:ext>
            </a:extLst>
          </p:cNvPr>
          <p:cNvPicPr>
            <a:picLocks noGrp="1" noChangeAspect="1"/>
          </p:cNvPicPr>
          <p:nvPr>
            <p:ph idx="1"/>
          </p:nvPr>
        </p:nvPicPr>
        <p:blipFill>
          <a:blip r:embed="rId2"/>
          <a:stretch>
            <a:fillRect/>
          </a:stretch>
        </p:blipFill>
        <p:spPr>
          <a:xfrm>
            <a:off x="4112914" y="1690688"/>
            <a:ext cx="3966171" cy="4351338"/>
          </a:xfrm>
          <a:prstGeom prst="rect">
            <a:avLst/>
          </a:prstGeom>
        </p:spPr>
      </p:pic>
    </p:spTree>
    <p:extLst>
      <p:ext uri="{BB962C8B-B14F-4D97-AF65-F5344CB8AC3E}">
        <p14:creationId xmlns:p14="http://schemas.microsoft.com/office/powerpoint/2010/main" val="496663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3039048" y="2850615"/>
            <a:ext cx="7155598" cy="2852169"/>
          </a:xfrm>
        </p:spPr>
        <p:txBody>
          <a:bodyPr>
            <a:normAutofit/>
          </a:bodyPr>
          <a:lstStyle/>
          <a:p>
            <a:pPr algn="l"/>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3" name="Subtitle 2">
            <a:extLst>
              <a:ext uri="{FF2B5EF4-FFF2-40B4-BE49-F238E27FC236}">
                <a16:creationId xmlns:a16="http://schemas.microsoft.com/office/drawing/2014/main" id="{9535D5AC-6626-B846-B4FF-0DED0E88CB5A}"/>
              </a:ext>
            </a:extLst>
          </p:cNvPr>
          <p:cNvSpPr>
            <a:spLocks noGrp="1"/>
          </p:cNvSpPr>
          <p:nvPr>
            <p:ph type="subTitle" idx="1"/>
          </p:nvPr>
        </p:nvSpPr>
        <p:spPr>
          <a:xfrm>
            <a:off x="9446981" y="6137456"/>
            <a:ext cx="4355178" cy="534251"/>
          </a:xfrm>
        </p:spPr>
        <p:txBody>
          <a:bodyPr>
            <a:normAutofit/>
          </a:bodyPr>
          <a:lstStyle/>
          <a:p>
            <a:pPr algn="l"/>
            <a:r>
              <a:rPr lang="en-US" sz="2400" i="1" dirty="0">
                <a:solidFill>
                  <a:srgbClr val="1F2D29"/>
                </a:solidFill>
              </a:rPr>
              <a:t>	</a:t>
            </a:r>
          </a:p>
        </p:txBody>
      </p:sp>
      <p:sp>
        <p:nvSpPr>
          <p:cNvPr id="7" name="TextBox 6">
            <a:extLst>
              <a:ext uri="{FF2B5EF4-FFF2-40B4-BE49-F238E27FC236}">
                <a16:creationId xmlns:a16="http://schemas.microsoft.com/office/drawing/2014/main" id="{36567B34-4B42-D949-A0DB-27FFE1EFCADB}"/>
              </a:ext>
            </a:extLst>
          </p:cNvPr>
          <p:cNvSpPr txBox="1"/>
          <p:nvPr/>
        </p:nvSpPr>
        <p:spPr>
          <a:xfrm>
            <a:off x="1419249" y="617319"/>
            <a:ext cx="5989653" cy="646331"/>
          </a:xfrm>
          <a:prstGeom prst="rect">
            <a:avLst/>
          </a:prstGeom>
          <a:noFill/>
        </p:spPr>
        <p:txBody>
          <a:bodyPr wrap="none" rtlCol="0">
            <a:spAutoFit/>
          </a:bodyPr>
          <a:lstStyle/>
          <a:p>
            <a:r>
              <a:rPr lang="en-US" sz="3600" b="1" dirty="0"/>
              <a:t>Bond Example: Apple Inc. </a:t>
            </a:r>
          </a:p>
        </p:txBody>
      </p:sp>
      <p:sp>
        <p:nvSpPr>
          <p:cNvPr id="8" name="Rectangle 7">
            <a:extLst>
              <a:ext uri="{FF2B5EF4-FFF2-40B4-BE49-F238E27FC236}">
                <a16:creationId xmlns:a16="http://schemas.microsoft.com/office/drawing/2014/main" id="{963727C8-2029-BD4A-8931-CD36DF51BDB6}"/>
              </a:ext>
            </a:extLst>
          </p:cNvPr>
          <p:cNvSpPr/>
          <p:nvPr/>
        </p:nvSpPr>
        <p:spPr>
          <a:xfrm>
            <a:off x="1259232" y="2063227"/>
            <a:ext cx="2780218" cy="3079997"/>
          </a:xfrm>
          <a:prstGeom prst="rect">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$10,000</a:t>
            </a:r>
          </a:p>
          <a:p>
            <a:pPr algn="ctr"/>
            <a:r>
              <a:rPr lang="en-US" sz="2800" b="1" dirty="0">
                <a:solidFill>
                  <a:schemeClr val="tx1"/>
                </a:solidFill>
              </a:rPr>
              <a:t>Bond Face Value, 5 year term</a:t>
            </a:r>
          </a:p>
        </p:txBody>
      </p:sp>
      <p:sp>
        <p:nvSpPr>
          <p:cNvPr id="9" name="Rectangle 8">
            <a:extLst>
              <a:ext uri="{FF2B5EF4-FFF2-40B4-BE49-F238E27FC236}">
                <a16:creationId xmlns:a16="http://schemas.microsoft.com/office/drawing/2014/main" id="{F4E97CDA-D1E9-9340-8FC4-1661CBE63474}"/>
              </a:ext>
            </a:extLst>
          </p:cNvPr>
          <p:cNvSpPr/>
          <p:nvPr/>
        </p:nvSpPr>
        <p:spPr>
          <a:xfrm>
            <a:off x="4848062" y="2048662"/>
            <a:ext cx="2951243" cy="3094562"/>
          </a:xfrm>
          <a:prstGeom prst="rect">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 </a:t>
            </a:r>
          </a:p>
          <a:p>
            <a:pPr algn="ctr"/>
            <a:r>
              <a:rPr lang="en-US" sz="2800" b="1" dirty="0">
                <a:solidFill>
                  <a:schemeClr val="tx1"/>
                </a:solidFill>
              </a:rPr>
              <a:t>Bond Interest (coupon) rate</a:t>
            </a:r>
          </a:p>
        </p:txBody>
      </p:sp>
      <p:sp>
        <p:nvSpPr>
          <p:cNvPr id="10" name="Rectangle 9">
            <a:extLst>
              <a:ext uri="{FF2B5EF4-FFF2-40B4-BE49-F238E27FC236}">
                <a16:creationId xmlns:a16="http://schemas.microsoft.com/office/drawing/2014/main" id="{B30D4026-0FDE-6D46-B014-856B01CF19EE}"/>
              </a:ext>
            </a:extLst>
          </p:cNvPr>
          <p:cNvSpPr/>
          <p:nvPr/>
        </p:nvSpPr>
        <p:spPr>
          <a:xfrm>
            <a:off x="8544192" y="2116891"/>
            <a:ext cx="3080378" cy="3026333"/>
          </a:xfrm>
          <a:prstGeom prst="rect">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$500 Annual Interest Payment </a:t>
            </a:r>
          </a:p>
        </p:txBody>
      </p:sp>
      <p:sp>
        <p:nvSpPr>
          <p:cNvPr id="11" name="TextBox 10">
            <a:extLst>
              <a:ext uri="{FF2B5EF4-FFF2-40B4-BE49-F238E27FC236}">
                <a16:creationId xmlns:a16="http://schemas.microsoft.com/office/drawing/2014/main" id="{7BAAC52A-0F1E-A341-88A9-A46E88A8AF87}"/>
              </a:ext>
            </a:extLst>
          </p:cNvPr>
          <p:cNvSpPr txBox="1"/>
          <p:nvPr/>
        </p:nvSpPr>
        <p:spPr>
          <a:xfrm>
            <a:off x="4269710" y="2998996"/>
            <a:ext cx="501976" cy="707886"/>
          </a:xfrm>
          <a:prstGeom prst="rect">
            <a:avLst/>
          </a:prstGeom>
          <a:noFill/>
        </p:spPr>
        <p:txBody>
          <a:bodyPr wrap="square" rtlCol="0">
            <a:spAutoFit/>
          </a:bodyPr>
          <a:lstStyle/>
          <a:p>
            <a:r>
              <a:rPr lang="en-US" sz="4000" dirty="0"/>
              <a:t>+</a:t>
            </a:r>
          </a:p>
        </p:txBody>
      </p:sp>
      <p:sp>
        <p:nvSpPr>
          <p:cNvPr id="12" name="TextBox 11">
            <a:extLst>
              <a:ext uri="{FF2B5EF4-FFF2-40B4-BE49-F238E27FC236}">
                <a16:creationId xmlns:a16="http://schemas.microsoft.com/office/drawing/2014/main" id="{E259BC94-A39A-3341-99F1-87D965572CC8}"/>
              </a:ext>
            </a:extLst>
          </p:cNvPr>
          <p:cNvSpPr txBox="1"/>
          <p:nvPr/>
        </p:nvSpPr>
        <p:spPr>
          <a:xfrm>
            <a:off x="7935794" y="2998996"/>
            <a:ext cx="484428" cy="707886"/>
          </a:xfrm>
          <a:prstGeom prst="rect">
            <a:avLst/>
          </a:prstGeom>
          <a:noFill/>
        </p:spPr>
        <p:txBody>
          <a:bodyPr wrap="none" rtlCol="0">
            <a:spAutoFit/>
          </a:bodyPr>
          <a:lstStyle/>
          <a:p>
            <a:r>
              <a:rPr lang="en-US" sz="4000" dirty="0"/>
              <a:t>=</a:t>
            </a:r>
          </a:p>
        </p:txBody>
      </p:sp>
      <p:sp>
        <p:nvSpPr>
          <p:cNvPr id="4" name="TextBox 3">
            <a:extLst>
              <a:ext uri="{FF2B5EF4-FFF2-40B4-BE49-F238E27FC236}">
                <a16:creationId xmlns:a16="http://schemas.microsoft.com/office/drawing/2014/main" id="{A0A5278A-1E3A-8944-A9AF-4DDA535761F9}"/>
              </a:ext>
            </a:extLst>
          </p:cNvPr>
          <p:cNvSpPr txBox="1"/>
          <p:nvPr/>
        </p:nvSpPr>
        <p:spPr>
          <a:xfrm>
            <a:off x="5474611" y="5556453"/>
            <a:ext cx="6025176" cy="523220"/>
          </a:xfrm>
          <a:prstGeom prst="rect">
            <a:avLst/>
          </a:prstGeom>
          <a:noFill/>
        </p:spPr>
        <p:txBody>
          <a:bodyPr wrap="none" rtlCol="0">
            <a:spAutoFit/>
          </a:bodyPr>
          <a:lstStyle/>
          <a:p>
            <a:r>
              <a:rPr lang="en-US" sz="2800" b="1" dirty="0"/>
              <a:t>You get your $10,000 back after 5 years</a:t>
            </a:r>
            <a:endParaRPr lang="en-US" sz="2800" dirty="0"/>
          </a:p>
        </p:txBody>
      </p:sp>
    </p:spTree>
    <p:extLst>
      <p:ext uri="{BB962C8B-B14F-4D97-AF65-F5344CB8AC3E}">
        <p14:creationId xmlns:p14="http://schemas.microsoft.com/office/powerpoint/2010/main" val="1414795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EB12-40C4-9C4F-A357-C8DCBBCE48ED}"/>
              </a:ext>
            </a:extLst>
          </p:cNvPr>
          <p:cNvSpPr>
            <a:spLocks noGrp="1"/>
          </p:cNvSpPr>
          <p:nvPr>
            <p:ph type="title"/>
          </p:nvPr>
        </p:nvSpPr>
        <p:spPr>
          <a:xfrm>
            <a:off x="1049867" y="1482725"/>
            <a:ext cx="10515600" cy="1325563"/>
          </a:xfrm>
        </p:spPr>
        <p:txBody>
          <a:bodyPr/>
          <a:lstStyle/>
          <a:p>
            <a:r>
              <a:rPr lang="en-US" b="1" dirty="0"/>
              <a:t>What is a cash investment? </a:t>
            </a:r>
            <a:br>
              <a:rPr lang="en-US" b="1" dirty="0"/>
            </a:br>
            <a:endParaRPr lang="en-US" dirty="0"/>
          </a:p>
        </p:txBody>
      </p:sp>
      <p:pic>
        <p:nvPicPr>
          <p:cNvPr id="7" name="Content Placeholder 3" descr="A picture containing cup, indoor, table, sitting&#13;&#10;&#13;&#10;Description automatically generated">
            <a:extLst>
              <a:ext uri="{FF2B5EF4-FFF2-40B4-BE49-F238E27FC236}">
                <a16:creationId xmlns:a16="http://schemas.microsoft.com/office/drawing/2014/main" id="{C0883998-F5F9-5340-AD28-D8BCA6D0E479}"/>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538133" y="1905000"/>
            <a:ext cx="6604000" cy="3048000"/>
          </a:xfrm>
          <a:prstGeom prst="rect">
            <a:avLst/>
          </a:prstGeom>
        </p:spPr>
      </p:pic>
    </p:spTree>
    <p:extLst>
      <p:ext uri="{BB962C8B-B14F-4D97-AF65-F5344CB8AC3E}">
        <p14:creationId xmlns:p14="http://schemas.microsoft.com/office/powerpoint/2010/main" val="11638518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773F6-54C1-3C4B-B797-2C38C5DFD681}"/>
              </a:ext>
            </a:extLst>
          </p:cNvPr>
          <p:cNvSpPr>
            <a:spLocks noGrp="1"/>
          </p:cNvSpPr>
          <p:nvPr>
            <p:ph type="title"/>
          </p:nvPr>
        </p:nvSpPr>
        <p:spPr/>
        <p:txBody>
          <a:bodyPr/>
          <a:lstStyle/>
          <a:p>
            <a:r>
              <a:rPr lang="en-US" dirty="0">
                <a:latin typeface="+mn-lt"/>
              </a:rPr>
              <a:t>Cash Investments- Interest</a:t>
            </a:r>
          </a:p>
        </p:txBody>
      </p:sp>
      <p:sp>
        <p:nvSpPr>
          <p:cNvPr id="3" name="Content Placeholder 2">
            <a:extLst>
              <a:ext uri="{FF2B5EF4-FFF2-40B4-BE49-F238E27FC236}">
                <a16:creationId xmlns:a16="http://schemas.microsoft.com/office/drawing/2014/main" id="{C46E57C8-2A37-0147-B087-47FCE07A054D}"/>
              </a:ext>
            </a:extLst>
          </p:cNvPr>
          <p:cNvSpPr>
            <a:spLocks noGrp="1"/>
          </p:cNvSpPr>
          <p:nvPr>
            <p:ph idx="1"/>
          </p:nvPr>
        </p:nvSpPr>
        <p:spPr/>
        <p:txBody>
          <a:bodyPr>
            <a:normAutofit/>
          </a:bodyPr>
          <a:lstStyle/>
          <a:p>
            <a:pPr marL="0" indent="0">
              <a:buNone/>
            </a:pPr>
            <a:r>
              <a:rPr lang="en-US" sz="4800" dirty="0"/>
              <a:t>Bank account interest</a:t>
            </a:r>
          </a:p>
          <a:p>
            <a:pPr marL="0" indent="0">
              <a:buNone/>
            </a:pPr>
            <a:r>
              <a:rPr lang="en-US" sz="4800" dirty="0"/>
              <a:t>CDs</a:t>
            </a:r>
          </a:p>
          <a:p>
            <a:pPr marL="0" indent="0">
              <a:buNone/>
            </a:pPr>
            <a:r>
              <a:rPr lang="en-US" sz="4800" dirty="0"/>
              <a:t>Money Market Fund</a:t>
            </a:r>
          </a:p>
        </p:txBody>
      </p:sp>
      <p:pic>
        <p:nvPicPr>
          <p:cNvPr id="4" name="Picture 3" descr="A close up of a piece of paper&#13;&#10;&#13;&#10;Description automatically generated">
            <a:extLst>
              <a:ext uri="{FF2B5EF4-FFF2-40B4-BE49-F238E27FC236}">
                <a16:creationId xmlns:a16="http://schemas.microsoft.com/office/drawing/2014/main" id="{D19AE4EB-3BB9-B247-98A4-BAE8498FB05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412081" y="1690689"/>
            <a:ext cx="4941719" cy="3190594"/>
          </a:xfrm>
          <a:prstGeom prst="rect">
            <a:avLst/>
          </a:prstGeom>
        </p:spPr>
      </p:pic>
    </p:spTree>
    <p:extLst>
      <p:ext uri="{BB962C8B-B14F-4D97-AF65-F5344CB8AC3E}">
        <p14:creationId xmlns:p14="http://schemas.microsoft.com/office/powerpoint/2010/main" val="15224873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1CC9-7A68-5D44-8C50-C07E9151235D}"/>
              </a:ext>
            </a:extLst>
          </p:cNvPr>
          <p:cNvSpPr>
            <a:spLocks noGrp="1"/>
          </p:cNvSpPr>
          <p:nvPr>
            <p:ph type="title"/>
          </p:nvPr>
        </p:nvSpPr>
        <p:spPr/>
        <p:txBody>
          <a:bodyPr/>
          <a:lstStyle/>
          <a:p>
            <a:r>
              <a:rPr lang="en-US" dirty="0"/>
              <a:t>Risk vs. Return Potential Continuum</a:t>
            </a:r>
          </a:p>
        </p:txBody>
      </p:sp>
      <p:sp>
        <p:nvSpPr>
          <p:cNvPr id="6" name="Content Placeholder 5">
            <a:extLst>
              <a:ext uri="{FF2B5EF4-FFF2-40B4-BE49-F238E27FC236}">
                <a16:creationId xmlns:a16="http://schemas.microsoft.com/office/drawing/2014/main" id="{C175602A-7E8E-574A-93E4-DFB67F94B277}"/>
              </a:ext>
            </a:extLst>
          </p:cNvPr>
          <p:cNvSpPr>
            <a:spLocks noGrp="1"/>
          </p:cNvSpPr>
          <p:nvPr>
            <p:ph idx="1"/>
          </p:nvPr>
        </p:nvSpPr>
        <p:spPr>
          <a:xfrm>
            <a:off x="203199" y="1825625"/>
            <a:ext cx="11802533" cy="4351338"/>
          </a:xfrm>
        </p:spPr>
        <p:txBody>
          <a:bodyPr/>
          <a:lstStyle/>
          <a:p>
            <a:pPr marL="0" indent="0">
              <a:buNone/>
            </a:pPr>
            <a:r>
              <a:rPr lang="en-US" dirty="0"/>
              <a:t>Lower Risk/Return				                                          Higher Risk/Return			</a:t>
            </a:r>
          </a:p>
        </p:txBody>
      </p:sp>
      <p:sp>
        <p:nvSpPr>
          <p:cNvPr id="13" name="Left-Right Arrow 12">
            <a:extLst>
              <a:ext uri="{FF2B5EF4-FFF2-40B4-BE49-F238E27FC236}">
                <a16:creationId xmlns:a16="http://schemas.microsoft.com/office/drawing/2014/main" id="{19D8C49A-D079-2740-A837-BA3A795BE716}"/>
              </a:ext>
            </a:extLst>
          </p:cNvPr>
          <p:cNvSpPr/>
          <p:nvPr/>
        </p:nvSpPr>
        <p:spPr>
          <a:xfrm>
            <a:off x="203199" y="2302932"/>
            <a:ext cx="11802533" cy="3386667"/>
          </a:xfrm>
          <a:prstGeom prst="leftRightArrow">
            <a:avLst/>
          </a:prstGeom>
          <a:solidFill>
            <a:srgbClr val="DDB83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33C10C5-71EF-6744-BC2B-4465977F9358}"/>
              </a:ext>
            </a:extLst>
          </p:cNvPr>
          <p:cNvSpPr txBox="1"/>
          <p:nvPr/>
        </p:nvSpPr>
        <p:spPr>
          <a:xfrm>
            <a:off x="550331" y="3557600"/>
            <a:ext cx="11438470" cy="1384995"/>
          </a:xfrm>
          <a:prstGeom prst="rect">
            <a:avLst/>
          </a:prstGeom>
          <a:noFill/>
        </p:spPr>
        <p:txBody>
          <a:bodyPr wrap="square" rtlCol="0">
            <a:spAutoFit/>
          </a:bodyPr>
          <a:lstStyle/>
          <a:p>
            <a:r>
              <a:rPr lang="en-US" sz="2800" dirty="0"/>
              <a:t>Cash      </a:t>
            </a:r>
            <a:r>
              <a:rPr lang="en-US" sz="2800" dirty="0" err="1"/>
              <a:t>Govn’t</a:t>
            </a:r>
            <a:r>
              <a:rPr lang="en-US" sz="2800" dirty="0"/>
              <a:t>        Corporate 	   Large 	Small/Medium        International</a:t>
            </a:r>
          </a:p>
          <a:p>
            <a:r>
              <a:rPr lang="en-US" sz="2800" dirty="0"/>
              <a:t>	    Bonds	Bonds	 	  Stocks	      Stocks	                  Stocks</a:t>
            </a:r>
          </a:p>
          <a:p>
            <a:r>
              <a:rPr lang="en-US" sz="2800" dirty="0"/>
              <a:t>					</a:t>
            </a:r>
          </a:p>
        </p:txBody>
      </p:sp>
    </p:spTree>
    <p:extLst>
      <p:ext uri="{BB962C8B-B14F-4D97-AF65-F5344CB8AC3E}">
        <p14:creationId xmlns:p14="http://schemas.microsoft.com/office/powerpoint/2010/main" val="17072588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11CC9-7A68-5D44-8C50-C07E9151235D}"/>
              </a:ext>
            </a:extLst>
          </p:cNvPr>
          <p:cNvSpPr>
            <a:spLocks noGrp="1"/>
          </p:cNvSpPr>
          <p:nvPr>
            <p:ph type="title"/>
          </p:nvPr>
        </p:nvSpPr>
        <p:spPr/>
        <p:txBody>
          <a:bodyPr/>
          <a:lstStyle/>
          <a:p>
            <a:r>
              <a:rPr lang="en-US" b="1" dirty="0">
                <a:solidFill>
                  <a:srgbClr val="1F2D29"/>
                </a:solidFill>
              </a:rPr>
              <a:t>What is an Index</a:t>
            </a:r>
            <a:r>
              <a:rPr lang="en-US" sz="4800" b="1" dirty="0">
                <a:solidFill>
                  <a:srgbClr val="1F2D29"/>
                </a:solidFill>
              </a:rPr>
              <a:t>?</a:t>
            </a:r>
            <a:endParaRPr lang="en-US" dirty="0"/>
          </a:p>
        </p:txBody>
      </p:sp>
      <p:sp>
        <p:nvSpPr>
          <p:cNvPr id="6" name="Content Placeholder 5">
            <a:extLst>
              <a:ext uri="{FF2B5EF4-FFF2-40B4-BE49-F238E27FC236}">
                <a16:creationId xmlns:a16="http://schemas.microsoft.com/office/drawing/2014/main" id="{C175602A-7E8E-574A-93E4-DFB67F94B277}"/>
              </a:ext>
            </a:extLst>
          </p:cNvPr>
          <p:cNvSpPr>
            <a:spLocks noGrp="1"/>
          </p:cNvSpPr>
          <p:nvPr>
            <p:ph idx="1"/>
          </p:nvPr>
        </p:nvSpPr>
        <p:spPr>
          <a:xfrm>
            <a:off x="203199" y="1825625"/>
            <a:ext cx="11802533" cy="4351338"/>
          </a:xfrm>
        </p:spPr>
        <p:txBody>
          <a:bodyPr/>
          <a:lstStyle/>
          <a:p>
            <a:pPr marL="0" indent="0">
              <a:buNone/>
            </a:pPr>
            <a:r>
              <a:rPr lang="en-US" dirty="0"/>
              <a:t>		</a:t>
            </a:r>
          </a:p>
        </p:txBody>
      </p:sp>
      <p:sp>
        <p:nvSpPr>
          <p:cNvPr id="3" name="Rectangle 2">
            <a:extLst>
              <a:ext uri="{FF2B5EF4-FFF2-40B4-BE49-F238E27FC236}">
                <a16:creationId xmlns:a16="http://schemas.microsoft.com/office/drawing/2014/main" id="{0E55C0E9-8C05-F04E-A960-1417607C8EC2}"/>
              </a:ext>
            </a:extLst>
          </p:cNvPr>
          <p:cNvSpPr/>
          <p:nvPr/>
        </p:nvSpPr>
        <p:spPr>
          <a:xfrm>
            <a:off x="1891553" y="1690688"/>
            <a:ext cx="6096000" cy="4401205"/>
          </a:xfrm>
          <a:prstGeom prst="rect">
            <a:avLst/>
          </a:prstGeom>
        </p:spPr>
        <p:txBody>
          <a:bodyPr>
            <a:spAutoFit/>
          </a:bodyPr>
          <a:lstStyle/>
          <a:p>
            <a:pPr marL="285750" indent="-285750">
              <a:buFont typeface="Arial" panose="020B0604020202020204" pitchFamily="34" charset="0"/>
              <a:buChar char="•"/>
            </a:pPr>
            <a:r>
              <a:rPr lang="en-US" sz="2800" dirty="0"/>
              <a:t>Sample that represents the whole market</a:t>
            </a:r>
          </a:p>
          <a:p>
            <a:endParaRPr lang="en-US" sz="2800" dirty="0"/>
          </a:p>
          <a:p>
            <a:pPr marL="285750" indent="-285750">
              <a:buFont typeface="Arial" panose="020B0604020202020204" pitchFamily="34" charset="0"/>
              <a:buChar char="•"/>
            </a:pPr>
            <a:r>
              <a:rPr lang="en-US" sz="2800" dirty="0"/>
              <a:t>Used to track performance of stock market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Examples: </a:t>
            </a:r>
          </a:p>
          <a:p>
            <a:pPr marL="742950" lvl="1" indent="-285750">
              <a:buFont typeface="Arial" panose="020B0604020202020204" pitchFamily="34" charset="0"/>
              <a:buChar char="•"/>
            </a:pPr>
            <a:r>
              <a:rPr lang="en-US" sz="2800" dirty="0"/>
              <a:t>Dow Jones (DJIA) </a:t>
            </a:r>
          </a:p>
          <a:p>
            <a:pPr marL="742950" lvl="1" indent="-285750">
              <a:buFont typeface="Arial" panose="020B0604020202020204" pitchFamily="34" charset="0"/>
              <a:buChar char="•"/>
            </a:pPr>
            <a:r>
              <a:rPr lang="en-US" sz="2800" dirty="0"/>
              <a:t>S&amp;P 500, S&amp;P 400</a:t>
            </a:r>
          </a:p>
          <a:p>
            <a:pPr marL="742950" lvl="1" indent="-285750">
              <a:buFont typeface="Arial" panose="020B0604020202020204" pitchFamily="34" charset="0"/>
              <a:buChar char="•"/>
            </a:pPr>
            <a:r>
              <a:rPr lang="en-US" sz="2800" dirty="0"/>
              <a:t>Russell 2000</a:t>
            </a:r>
          </a:p>
        </p:txBody>
      </p:sp>
      <p:pic>
        <p:nvPicPr>
          <p:cNvPr id="7" name="Picture 6" descr="bar_graph_tablet_shutterstock_110603453.jpg">
            <a:extLst>
              <a:ext uri="{FF2B5EF4-FFF2-40B4-BE49-F238E27FC236}">
                <a16:creationId xmlns:a16="http://schemas.microsoft.com/office/drawing/2014/main" id="{99382A55-91E8-CF4E-993E-FB67C3223478}"/>
              </a:ext>
            </a:extLst>
          </p:cNvPr>
          <p:cNvPicPr/>
          <p:nvPr/>
        </p:nvPicPr>
        <p:blipFill>
          <a:blip r:embed="rId2" cstate="print"/>
          <a:srcRect/>
          <a:stretch>
            <a:fillRect/>
          </a:stretch>
        </p:blipFill>
        <p:spPr bwMode="auto">
          <a:xfrm>
            <a:off x="8209296" y="1458342"/>
            <a:ext cx="3525999" cy="2339990"/>
          </a:xfrm>
          <a:prstGeom prst="rect">
            <a:avLst/>
          </a:prstGeom>
          <a:noFill/>
          <a:ln w="9525">
            <a:noFill/>
            <a:miter lim="800000"/>
            <a:headEnd/>
            <a:tailEnd/>
          </a:ln>
        </p:spPr>
      </p:pic>
    </p:spTree>
    <p:extLst>
      <p:ext uri="{BB962C8B-B14F-4D97-AF65-F5344CB8AC3E}">
        <p14:creationId xmlns:p14="http://schemas.microsoft.com/office/powerpoint/2010/main" val="36699595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17FA71-BA83-E04D-8888-A6347A9022A3}"/>
              </a:ext>
            </a:extLst>
          </p:cNvPr>
          <p:cNvSpPr txBox="1"/>
          <p:nvPr/>
        </p:nvSpPr>
        <p:spPr>
          <a:xfrm>
            <a:off x="9839463" y="1108246"/>
            <a:ext cx="2030804" cy="3631763"/>
          </a:xfrm>
          <a:prstGeom prst="rect">
            <a:avLst/>
          </a:prstGeom>
          <a:noFill/>
        </p:spPr>
        <p:txBody>
          <a:bodyPr wrap="square" rtlCol="0">
            <a:spAutoFit/>
          </a:bodyPr>
          <a:lstStyle/>
          <a:p>
            <a:r>
              <a:rPr lang="en-US" sz="2000" dirty="0"/>
              <a:t>$12,447</a:t>
            </a:r>
          </a:p>
          <a:p>
            <a:endParaRPr lang="en-US" sz="2000" dirty="0"/>
          </a:p>
          <a:p>
            <a:r>
              <a:rPr lang="en-US" sz="2000" dirty="0"/>
              <a:t>$11,045</a:t>
            </a:r>
          </a:p>
          <a:p>
            <a:endParaRPr lang="en-US" sz="2000" dirty="0"/>
          </a:p>
          <a:p>
            <a:endParaRPr lang="en-US" sz="2000" dirty="0"/>
          </a:p>
          <a:p>
            <a:endParaRPr lang="en-US" sz="2000" dirty="0"/>
          </a:p>
          <a:p>
            <a:r>
              <a:rPr lang="en-US" sz="2000" dirty="0"/>
              <a:t>$6,697</a:t>
            </a:r>
          </a:p>
          <a:p>
            <a:endParaRPr lang="en-US" sz="2000" dirty="0"/>
          </a:p>
          <a:p>
            <a:r>
              <a:rPr lang="en-US" sz="2000" dirty="0"/>
              <a:t>$3,875</a:t>
            </a:r>
          </a:p>
          <a:p>
            <a:endParaRPr lang="en-US" sz="1000" dirty="0"/>
          </a:p>
          <a:p>
            <a:r>
              <a:rPr lang="en-US" sz="2000" dirty="0"/>
              <a:t>$1,728</a:t>
            </a:r>
          </a:p>
          <a:p>
            <a:r>
              <a:rPr lang="en-US" sz="2000" dirty="0"/>
              <a:t>$1,699</a:t>
            </a:r>
          </a:p>
        </p:txBody>
      </p:sp>
      <p:sp>
        <p:nvSpPr>
          <p:cNvPr id="7" name="TextBox 6">
            <a:extLst>
              <a:ext uri="{FF2B5EF4-FFF2-40B4-BE49-F238E27FC236}">
                <a16:creationId xmlns:a16="http://schemas.microsoft.com/office/drawing/2014/main" id="{007CB2B6-65C3-EA44-81CB-313155B44DC3}"/>
              </a:ext>
            </a:extLst>
          </p:cNvPr>
          <p:cNvSpPr txBox="1"/>
          <p:nvPr/>
        </p:nvSpPr>
        <p:spPr>
          <a:xfrm>
            <a:off x="558799" y="524933"/>
            <a:ext cx="2150534" cy="769441"/>
          </a:xfrm>
          <a:prstGeom prst="rect">
            <a:avLst/>
          </a:prstGeom>
          <a:noFill/>
        </p:spPr>
        <p:txBody>
          <a:bodyPr wrap="square" rtlCol="0">
            <a:spAutoFit/>
          </a:bodyPr>
          <a:lstStyle/>
          <a:p>
            <a:endParaRPr lang="en-US" sz="4400" dirty="0"/>
          </a:p>
        </p:txBody>
      </p:sp>
      <p:sp>
        <p:nvSpPr>
          <p:cNvPr id="8" name="Rectangle 7">
            <a:extLst>
              <a:ext uri="{FF2B5EF4-FFF2-40B4-BE49-F238E27FC236}">
                <a16:creationId xmlns:a16="http://schemas.microsoft.com/office/drawing/2014/main" id="{6A1F0DFA-1D08-624A-8995-9C49B9B1834D}"/>
              </a:ext>
            </a:extLst>
          </p:cNvPr>
          <p:cNvSpPr/>
          <p:nvPr/>
        </p:nvSpPr>
        <p:spPr>
          <a:xfrm>
            <a:off x="321733" y="0"/>
            <a:ext cx="3200400" cy="6858000"/>
          </a:xfrm>
          <a:prstGeom prst="rect">
            <a:avLst/>
          </a:prstGeom>
          <a:solidFill>
            <a:schemeClr val="bg2">
              <a:lumMod val="2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00" dirty="0"/>
              <a:t>Growth of $1000</a:t>
            </a:r>
          </a:p>
          <a:p>
            <a:r>
              <a:rPr lang="en-US" sz="4400" dirty="0"/>
              <a:t>1995-2019</a:t>
            </a:r>
          </a:p>
        </p:txBody>
      </p:sp>
      <p:pic>
        <p:nvPicPr>
          <p:cNvPr id="11" name="Content Placeholder 10">
            <a:extLst>
              <a:ext uri="{FF2B5EF4-FFF2-40B4-BE49-F238E27FC236}">
                <a16:creationId xmlns:a16="http://schemas.microsoft.com/office/drawing/2014/main" id="{56C34878-47F4-AD43-8FA4-F5AE5818DE70}"/>
              </a:ext>
            </a:extLst>
          </p:cNvPr>
          <p:cNvPicPr>
            <a:picLocks noGrp="1" noChangeAspect="1"/>
          </p:cNvPicPr>
          <p:nvPr>
            <p:ph idx="1"/>
          </p:nvPr>
        </p:nvPicPr>
        <p:blipFill>
          <a:blip r:embed="rId2"/>
          <a:stretch>
            <a:fillRect/>
          </a:stretch>
        </p:blipFill>
        <p:spPr>
          <a:xfrm>
            <a:off x="3771312" y="501386"/>
            <a:ext cx="6068151" cy="5679168"/>
          </a:xfrm>
          <a:prstGeom prst="rect">
            <a:avLst/>
          </a:prstGeom>
        </p:spPr>
      </p:pic>
    </p:spTree>
    <p:extLst>
      <p:ext uri="{BB962C8B-B14F-4D97-AF65-F5344CB8AC3E}">
        <p14:creationId xmlns:p14="http://schemas.microsoft.com/office/powerpoint/2010/main" val="1032476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46076-0C85-C84C-9F0F-F0F8D0D9E099}"/>
              </a:ext>
            </a:extLst>
          </p:cNvPr>
          <p:cNvSpPr>
            <a:spLocks noGrp="1"/>
          </p:cNvSpPr>
          <p:nvPr>
            <p:ph type="title"/>
          </p:nvPr>
        </p:nvSpPr>
        <p:spPr/>
        <p:txBody>
          <a:bodyPr>
            <a:normAutofit/>
          </a:bodyPr>
          <a:lstStyle/>
          <a:p>
            <a:r>
              <a:rPr lang="en-US" sz="4800" dirty="0">
                <a:latin typeface="+mn-lt"/>
              </a:rPr>
              <a:t>Target Date Fund</a:t>
            </a:r>
          </a:p>
        </p:txBody>
      </p:sp>
      <p:sp>
        <p:nvSpPr>
          <p:cNvPr id="12" name="TextBox 11">
            <a:extLst>
              <a:ext uri="{FF2B5EF4-FFF2-40B4-BE49-F238E27FC236}">
                <a16:creationId xmlns:a16="http://schemas.microsoft.com/office/drawing/2014/main" id="{34B04294-740A-B645-AA0A-78A0C8E94DA2}"/>
              </a:ext>
            </a:extLst>
          </p:cNvPr>
          <p:cNvSpPr txBox="1"/>
          <p:nvPr/>
        </p:nvSpPr>
        <p:spPr>
          <a:xfrm>
            <a:off x="838200" y="1843906"/>
            <a:ext cx="8866594" cy="1938992"/>
          </a:xfrm>
          <a:prstGeom prst="rect">
            <a:avLst/>
          </a:prstGeom>
          <a:noFill/>
        </p:spPr>
        <p:txBody>
          <a:bodyPr wrap="none" rtlCol="0">
            <a:spAutoFit/>
          </a:bodyPr>
          <a:lstStyle/>
          <a:p>
            <a:r>
              <a:rPr lang="en-US" sz="4000" dirty="0"/>
              <a:t>Birthday Year    +    65    = Target Date Year</a:t>
            </a:r>
          </a:p>
          <a:p>
            <a:endParaRPr lang="en-US" sz="4000" dirty="0"/>
          </a:p>
          <a:p>
            <a:r>
              <a:rPr lang="en-US" sz="4000" dirty="0"/>
              <a:t>1991  +   65  = 2056 </a:t>
            </a:r>
          </a:p>
        </p:txBody>
      </p:sp>
      <p:sp>
        <p:nvSpPr>
          <p:cNvPr id="13" name="TextBox 12">
            <a:extLst>
              <a:ext uri="{FF2B5EF4-FFF2-40B4-BE49-F238E27FC236}">
                <a16:creationId xmlns:a16="http://schemas.microsoft.com/office/drawing/2014/main" id="{56049192-1680-5C40-8509-52F61619A8AB}"/>
              </a:ext>
            </a:extLst>
          </p:cNvPr>
          <p:cNvSpPr txBox="1"/>
          <p:nvPr/>
        </p:nvSpPr>
        <p:spPr>
          <a:xfrm>
            <a:off x="7402525" y="3804001"/>
            <a:ext cx="4408323" cy="646331"/>
          </a:xfrm>
          <a:prstGeom prst="rect">
            <a:avLst/>
          </a:prstGeom>
          <a:solidFill>
            <a:srgbClr val="DDB83C"/>
          </a:solidFill>
        </p:spPr>
        <p:txBody>
          <a:bodyPr wrap="none" rtlCol="0">
            <a:spAutoFit/>
          </a:bodyPr>
          <a:lstStyle/>
          <a:p>
            <a:r>
              <a:rPr lang="en-US" sz="3600" dirty="0"/>
              <a:t>Target Date 2055 Fund</a:t>
            </a:r>
          </a:p>
        </p:txBody>
      </p:sp>
      <p:pic>
        <p:nvPicPr>
          <p:cNvPr id="15" name="Graphic 14" descr="Bullseye">
            <a:extLst>
              <a:ext uri="{FF2B5EF4-FFF2-40B4-BE49-F238E27FC236}">
                <a16:creationId xmlns:a16="http://schemas.microsoft.com/office/drawing/2014/main" id="{37646F54-1715-B642-A809-219F9269BC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71497" y="2971800"/>
            <a:ext cx="2145967" cy="2145967"/>
          </a:xfrm>
          <a:prstGeom prst="rect">
            <a:avLst/>
          </a:prstGeom>
        </p:spPr>
      </p:pic>
    </p:spTree>
    <p:extLst>
      <p:ext uri="{BB962C8B-B14F-4D97-AF65-F5344CB8AC3E}">
        <p14:creationId xmlns:p14="http://schemas.microsoft.com/office/powerpoint/2010/main" val="1309277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93CFF-F1BE-0D46-A2CA-84305D788176}"/>
              </a:ext>
            </a:extLst>
          </p:cNvPr>
          <p:cNvSpPr>
            <a:spLocks noGrp="1"/>
          </p:cNvSpPr>
          <p:nvPr>
            <p:ph type="title"/>
          </p:nvPr>
        </p:nvSpPr>
        <p:spPr>
          <a:xfrm>
            <a:off x="8026400" y="1061510"/>
            <a:ext cx="3318934" cy="2545290"/>
          </a:xfrm>
        </p:spPr>
        <p:txBody>
          <a:bodyPr>
            <a:noAutofit/>
          </a:bodyPr>
          <a:lstStyle/>
          <a:p>
            <a:r>
              <a:rPr lang="en-US" b="1" dirty="0">
                <a:latin typeface="+mn-lt"/>
              </a:rPr>
              <a:t>Backstory:  Money Scripts </a:t>
            </a:r>
          </a:p>
        </p:txBody>
      </p:sp>
      <p:sp>
        <p:nvSpPr>
          <p:cNvPr id="4" name="Folded Corner 3">
            <a:extLst>
              <a:ext uri="{FF2B5EF4-FFF2-40B4-BE49-F238E27FC236}">
                <a16:creationId xmlns:a16="http://schemas.microsoft.com/office/drawing/2014/main" id="{1E8B3046-A858-084A-903C-925D7F225E62}"/>
              </a:ext>
            </a:extLst>
          </p:cNvPr>
          <p:cNvSpPr/>
          <p:nvPr/>
        </p:nvSpPr>
        <p:spPr>
          <a:xfrm>
            <a:off x="1253068" y="1061510"/>
            <a:ext cx="2624666" cy="26781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MONEY </a:t>
            </a:r>
          </a:p>
          <a:p>
            <a:pPr algn="ctr"/>
            <a:r>
              <a:rPr lang="en-US" sz="2800" dirty="0">
                <a:solidFill>
                  <a:schemeClr val="tx1"/>
                </a:solidFill>
              </a:rPr>
              <a:t>AVOIDANCE</a:t>
            </a:r>
          </a:p>
        </p:txBody>
      </p:sp>
      <p:sp>
        <p:nvSpPr>
          <p:cNvPr id="6" name="Folded Corner 5">
            <a:extLst>
              <a:ext uri="{FF2B5EF4-FFF2-40B4-BE49-F238E27FC236}">
                <a16:creationId xmlns:a16="http://schemas.microsoft.com/office/drawing/2014/main" id="{BDD76C84-BBB0-1649-B478-45B903814D9D}"/>
              </a:ext>
            </a:extLst>
          </p:cNvPr>
          <p:cNvSpPr/>
          <p:nvPr/>
        </p:nvSpPr>
        <p:spPr>
          <a:xfrm>
            <a:off x="4373034" y="1061510"/>
            <a:ext cx="2624666" cy="26781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MONEY </a:t>
            </a:r>
          </a:p>
          <a:p>
            <a:pPr algn="ctr"/>
            <a:r>
              <a:rPr lang="en-US" sz="2800" dirty="0">
                <a:solidFill>
                  <a:schemeClr val="tx1"/>
                </a:solidFill>
              </a:rPr>
              <a:t>WORSHIP</a:t>
            </a:r>
          </a:p>
        </p:txBody>
      </p:sp>
      <p:sp>
        <p:nvSpPr>
          <p:cNvPr id="7" name="Folded Corner 6">
            <a:extLst>
              <a:ext uri="{FF2B5EF4-FFF2-40B4-BE49-F238E27FC236}">
                <a16:creationId xmlns:a16="http://schemas.microsoft.com/office/drawing/2014/main" id="{BDD76C84-BBB0-1649-B478-45B903814D9D}"/>
              </a:ext>
            </a:extLst>
          </p:cNvPr>
          <p:cNvSpPr/>
          <p:nvPr/>
        </p:nvSpPr>
        <p:spPr>
          <a:xfrm>
            <a:off x="1253068" y="4002087"/>
            <a:ext cx="2624666" cy="26781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rPr>
              <a:t>MONEY </a:t>
            </a:r>
          </a:p>
          <a:p>
            <a:pPr algn="ctr"/>
            <a:r>
              <a:rPr lang="en-US" sz="2800" dirty="0">
                <a:solidFill>
                  <a:schemeClr val="tx1"/>
                </a:solidFill>
              </a:rPr>
              <a:t>STATUS</a:t>
            </a:r>
          </a:p>
        </p:txBody>
      </p:sp>
      <p:sp>
        <p:nvSpPr>
          <p:cNvPr id="8" name="Folded Corner 7">
            <a:extLst>
              <a:ext uri="{FF2B5EF4-FFF2-40B4-BE49-F238E27FC236}">
                <a16:creationId xmlns:a16="http://schemas.microsoft.com/office/drawing/2014/main" id="{C9F65804-25A6-744B-855C-43D7F747F114}"/>
              </a:ext>
            </a:extLst>
          </p:cNvPr>
          <p:cNvSpPr/>
          <p:nvPr/>
        </p:nvSpPr>
        <p:spPr>
          <a:xfrm>
            <a:off x="4373034" y="4002087"/>
            <a:ext cx="2624666" cy="2678112"/>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800" dirty="0">
                <a:solidFill>
                  <a:schemeClr val="tx1"/>
                </a:solidFill>
              </a:rPr>
              <a:t>MONEY </a:t>
            </a:r>
          </a:p>
          <a:p>
            <a:pPr algn="ctr"/>
            <a:r>
              <a:rPr lang="en-US" sz="2800" dirty="0">
                <a:solidFill>
                  <a:schemeClr val="tx1"/>
                </a:solidFill>
              </a:rPr>
              <a:t>VIGILANCE</a:t>
            </a:r>
          </a:p>
        </p:txBody>
      </p:sp>
    </p:spTree>
    <p:extLst>
      <p:ext uri="{BB962C8B-B14F-4D97-AF65-F5344CB8AC3E}">
        <p14:creationId xmlns:p14="http://schemas.microsoft.com/office/powerpoint/2010/main" val="42195166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4C0D1-6456-FD4B-B515-B9455D05869F}"/>
              </a:ext>
            </a:extLst>
          </p:cNvPr>
          <p:cNvSpPr>
            <a:spLocks noGrp="1"/>
          </p:cNvSpPr>
          <p:nvPr>
            <p:ph type="title"/>
          </p:nvPr>
        </p:nvSpPr>
        <p:spPr/>
        <p:txBody>
          <a:bodyPr/>
          <a:lstStyle/>
          <a:p>
            <a:r>
              <a:rPr lang="en-US" dirty="0"/>
              <a:t>TARGET DATE FUND – RISK REDUCTION PATH</a:t>
            </a:r>
          </a:p>
        </p:txBody>
      </p:sp>
      <p:pic>
        <p:nvPicPr>
          <p:cNvPr id="4" name="Content Placeholder 3" descr="A screenshot of a cell phone&#13;&#10;&#13;&#10;Description automatically generated">
            <a:extLst>
              <a:ext uri="{FF2B5EF4-FFF2-40B4-BE49-F238E27FC236}">
                <a16:creationId xmlns:a16="http://schemas.microsoft.com/office/drawing/2014/main" id="{16790C6B-8D85-4D49-83CC-6CB18128F605}"/>
              </a:ext>
            </a:extLst>
          </p:cNvPr>
          <p:cNvPicPr>
            <a:picLocks noGrp="1" noChangeAspect="1"/>
          </p:cNvPicPr>
          <p:nvPr>
            <p:ph idx="1"/>
          </p:nvPr>
        </p:nvPicPr>
        <p:blipFill>
          <a:blip r:embed="rId2"/>
          <a:stretch>
            <a:fillRect/>
          </a:stretch>
        </p:blipFill>
        <p:spPr>
          <a:xfrm>
            <a:off x="838200" y="1861345"/>
            <a:ext cx="7099300" cy="3467100"/>
          </a:xfrm>
          <a:prstGeom prst="rect">
            <a:avLst/>
          </a:prstGeom>
        </p:spPr>
      </p:pic>
      <p:pic>
        <p:nvPicPr>
          <p:cNvPr id="5" name="Picture 4" descr="A screenshot of text&#13;&#10;&#13;&#10;Description automatically generated">
            <a:extLst>
              <a:ext uri="{FF2B5EF4-FFF2-40B4-BE49-F238E27FC236}">
                <a16:creationId xmlns:a16="http://schemas.microsoft.com/office/drawing/2014/main" id="{7EEE2BE0-0D83-9641-996A-9B06AD4EA64C}"/>
              </a:ext>
            </a:extLst>
          </p:cNvPr>
          <p:cNvPicPr>
            <a:picLocks noChangeAspect="1"/>
          </p:cNvPicPr>
          <p:nvPr/>
        </p:nvPicPr>
        <p:blipFill>
          <a:blip r:embed="rId3"/>
          <a:stretch>
            <a:fillRect/>
          </a:stretch>
        </p:blipFill>
        <p:spPr>
          <a:xfrm>
            <a:off x="8285351" y="1682138"/>
            <a:ext cx="3655199" cy="3825513"/>
          </a:xfrm>
          <a:prstGeom prst="rect">
            <a:avLst/>
          </a:prstGeom>
        </p:spPr>
      </p:pic>
    </p:spTree>
    <p:extLst>
      <p:ext uri="{BB962C8B-B14F-4D97-AF65-F5344CB8AC3E}">
        <p14:creationId xmlns:p14="http://schemas.microsoft.com/office/powerpoint/2010/main" val="3150194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A7C1A-3E92-554D-8038-74CCED696895}"/>
              </a:ext>
            </a:extLst>
          </p:cNvPr>
          <p:cNvSpPr>
            <a:spLocks noGrp="1"/>
          </p:cNvSpPr>
          <p:nvPr>
            <p:ph type="title"/>
          </p:nvPr>
        </p:nvSpPr>
        <p:spPr/>
        <p:txBody>
          <a:bodyPr/>
          <a:lstStyle/>
          <a:p>
            <a:r>
              <a:rPr lang="en-US" dirty="0">
                <a:latin typeface="+mn-lt"/>
              </a:rPr>
              <a:t>Diversification: Rule of 120</a:t>
            </a:r>
          </a:p>
        </p:txBody>
      </p:sp>
      <p:sp>
        <p:nvSpPr>
          <p:cNvPr id="3" name="Content Placeholder 2">
            <a:extLst>
              <a:ext uri="{FF2B5EF4-FFF2-40B4-BE49-F238E27FC236}">
                <a16:creationId xmlns:a16="http://schemas.microsoft.com/office/drawing/2014/main" id="{58485853-F47B-9C41-AD04-0F4A064A3C39}"/>
              </a:ext>
            </a:extLst>
          </p:cNvPr>
          <p:cNvSpPr>
            <a:spLocks noGrp="1"/>
          </p:cNvSpPr>
          <p:nvPr>
            <p:ph idx="1"/>
          </p:nvPr>
        </p:nvSpPr>
        <p:spPr/>
        <p:txBody>
          <a:bodyPr/>
          <a:lstStyle/>
          <a:p>
            <a:pPr fontAlgn="auto">
              <a:lnSpc>
                <a:spcPct val="100000"/>
              </a:lnSpc>
              <a:spcBef>
                <a:spcPts val="600"/>
              </a:spcBef>
              <a:spcAft>
                <a:spcPts val="0"/>
              </a:spcAft>
              <a:buClrTx/>
              <a:buSzTx/>
              <a:defRPr/>
            </a:pPr>
            <a:r>
              <a:rPr lang="en-US" sz="3200" u="sng" dirty="0"/>
              <a:t> 120 – Your Age = Percentage of Equity Investments</a:t>
            </a:r>
          </a:p>
          <a:p>
            <a:pPr lvl="1">
              <a:spcBef>
                <a:spcPts val="600"/>
              </a:spcBef>
              <a:defRPr/>
            </a:pPr>
            <a:endParaRPr lang="en-US" sz="3200" dirty="0"/>
          </a:p>
          <a:p>
            <a:pPr marL="1200150" lvl="2" indent="-285750">
              <a:spcBef>
                <a:spcPts val="600"/>
              </a:spcBef>
              <a:defRPr/>
            </a:pPr>
            <a:r>
              <a:rPr lang="en-US" sz="3200" dirty="0"/>
              <a:t>120 – age 30 = </a:t>
            </a:r>
            <a:r>
              <a:rPr lang="en-US" sz="3200" dirty="0">
                <a:highlight>
                  <a:srgbClr val="DDB83C"/>
                </a:highlight>
              </a:rPr>
              <a:t>90%</a:t>
            </a:r>
            <a:r>
              <a:rPr lang="en-US" sz="3200" dirty="0"/>
              <a:t> equity 10% fixed income</a:t>
            </a:r>
          </a:p>
          <a:p>
            <a:pPr marL="1200150" lvl="2" indent="-285750">
              <a:spcBef>
                <a:spcPts val="600"/>
              </a:spcBef>
              <a:defRPr/>
            </a:pPr>
            <a:r>
              <a:rPr lang="en-US" sz="3200" dirty="0"/>
              <a:t>120 – age 60 = </a:t>
            </a:r>
            <a:r>
              <a:rPr lang="en-US" sz="3200" dirty="0">
                <a:highlight>
                  <a:srgbClr val="DDB83C"/>
                </a:highlight>
              </a:rPr>
              <a:t>60%</a:t>
            </a:r>
            <a:r>
              <a:rPr lang="en-US" sz="3200" dirty="0"/>
              <a:t> equity 40% fixed income</a:t>
            </a:r>
          </a:p>
          <a:p>
            <a:pPr lvl="2">
              <a:spcBef>
                <a:spcPts val="600"/>
              </a:spcBef>
              <a:defRPr/>
            </a:pPr>
            <a:endParaRPr lang="en-US" sz="1200" dirty="0"/>
          </a:p>
          <a:p>
            <a:pPr marL="1371600" lvl="2" indent="-457200">
              <a:spcBef>
                <a:spcPts val="600"/>
              </a:spcBef>
              <a:defRPr/>
            </a:pPr>
            <a:r>
              <a:rPr lang="en-US" sz="3200" dirty="0"/>
              <a:t>Compare to Target Date Fund chart </a:t>
            </a:r>
          </a:p>
          <a:p>
            <a:endParaRPr lang="en-US" dirty="0"/>
          </a:p>
        </p:txBody>
      </p:sp>
      <p:pic>
        <p:nvPicPr>
          <p:cNvPr id="4" name="Picture 3" descr="A picture containing object, first-aid kit, clock&#13;&#10;&#13;&#10;Description automatically generated">
            <a:extLst>
              <a:ext uri="{FF2B5EF4-FFF2-40B4-BE49-F238E27FC236}">
                <a16:creationId xmlns:a16="http://schemas.microsoft.com/office/drawing/2014/main" id="{BB0DCE71-FB79-7645-9A8C-9D75B38F0BA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025233" y="4296052"/>
            <a:ext cx="1484700" cy="1484700"/>
          </a:xfrm>
          <a:prstGeom prst="rect">
            <a:avLst/>
          </a:prstGeom>
          <a:ln>
            <a:solidFill>
              <a:srgbClr val="DDB83C"/>
            </a:solidFill>
          </a:ln>
        </p:spPr>
      </p:pic>
    </p:spTree>
    <p:extLst>
      <p:ext uri="{BB962C8B-B14F-4D97-AF65-F5344CB8AC3E}">
        <p14:creationId xmlns:p14="http://schemas.microsoft.com/office/powerpoint/2010/main" val="14709242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PLAN TYPES</a:t>
            </a:r>
          </a:p>
          <a:p>
            <a:pPr algn="ctr"/>
            <a:r>
              <a:rPr lang="en-US" sz="2400" dirty="0">
                <a:solidFill>
                  <a:srgbClr val="FEFFFF"/>
                </a:solidFill>
              </a:rPr>
              <a:t>401(K), 403(B), 457(B)</a:t>
            </a:r>
            <a:br>
              <a:rPr lang="en-US" sz="3200" dirty="0">
                <a:solidFill>
                  <a:srgbClr val="FEFFFF"/>
                </a:solidFill>
              </a:rPr>
            </a:br>
            <a:br>
              <a:rPr lang="en-US" dirty="0">
                <a:solidFill>
                  <a:schemeClr val="bg1"/>
                </a:solidFill>
              </a:rPr>
            </a:br>
            <a:endParaRPr lang="en-US" dirty="0"/>
          </a:p>
        </p:txBody>
      </p:sp>
      <p:pic>
        <p:nvPicPr>
          <p:cNvPr id="4" name="Picture 2">
            <a:extLst>
              <a:ext uri="{FF2B5EF4-FFF2-40B4-BE49-F238E27FC236}">
                <a16:creationId xmlns:a16="http://schemas.microsoft.com/office/drawing/2014/main" id="{550A3B87-9E71-9845-BD8C-A938189721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p:blipFill>
        <p:spPr bwMode="auto">
          <a:xfrm>
            <a:off x="6633106" y="1523004"/>
            <a:ext cx="4242858" cy="318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6928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FFB8-2682-B044-9970-CFE2A248E9DA}"/>
              </a:ext>
            </a:extLst>
          </p:cNvPr>
          <p:cNvSpPr>
            <a:spLocks noGrp="1"/>
          </p:cNvSpPr>
          <p:nvPr>
            <p:ph type="title"/>
          </p:nvPr>
        </p:nvSpPr>
        <p:spPr/>
        <p:txBody>
          <a:bodyPr/>
          <a:lstStyle/>
          <a:p>
            <a:r>
              <a:rPr lang="en-US" dirty="0">
                <a:latin typeface="+mn-lt"/>
              </a:rPr>
              <a:t>EMPLOYER PLANS</a:t>
            </a:r>
          </a:p>
        </p:txBody>
      </p:sp>
      <p:sp>
        <p:nvSpPr>
          <p:cNvPr id="3" name="Content Placeholder 2">
            <a:extLst>
              <a:ext uri="{FF2B5EF4-FFF2-40B4-BE49-F238E27FC236}">
                <a16:creationId xmlns:a16="http://schemas.microsoft.com/office/drawing/2014/main" id="{DF80D3E4-1261-8A4C-BD45-45E5EC302B67}"/>
              </a:ext>
            </a:extLst>
          </p:cNvPr>
          <p:cNvSpPr>
            <a:spLocks noGrp="1"/>
          </p:cNvSpPr>
          <p:nvPr>
            <p:ph idx="1"/>
          </p:nvPr>
        </p:nvSpPr>
        <p:spPr/>
        <p:txBody>
          <a:bodyPr/>
          <a:lstStyle/>
          <a:p>
            <a:pPr marL="0" indent="0">
              <a:buNone/>
            </a:pPr>
            <a:r>
              <a:rPr lang="en-US" sz="4000" dirty="0"/>
              <a:t>401K—403B—457B</a:t>
            </a:r>
          </a:p>
          <a:p>
            <a:pPr marL="0" indent="0">
              <a:buNone/>
            </a:pPr>
            <a:r>
              <a:rPr lang="en-US" dirty="0"/>
              <a:t>PRE TAX</a:t>
            </a:r>
          </a:p>
          <a:p>
            <a:pPr marL="0" indent="0">
              <a:buNone/>
            </a:pPr>
            <a:r>
              <a:rPr lang="en-US" dirty="0"/>
              <a:t>	GROWS TAX DEFERRED</a:t>
            </a:r>
          </a:p>
          <a:p>
            <a:pPr marL="0" indent="0">
              <a:buNone/>
            </a:pPr>
            <a:r>
              <a:rPr lang="en-US" dirty="0"/>
              <a:t>		$19,500 MAX IN 2020</a:t>
            </a:r>
          </a:p>
          <a:p>
            <a:pPr marL="0" indent="0">
              <a:buNone/>
            </a:pPr>
            <a:r>
              <a:rPr lang="en-US" dirty="0"/>
              <a:t>			INVEST IN MUTUAL FUNDS</a:t>
            </a:r>
          </a:p>
          <a:p>
            <a:pPr marL="0" indent="0">
              <a:buNone/>
            </a:pPr>
            <a:r>
              <a:rPr lang="en-US" dirty="0"/>
              <a:t>				TAXED AT WITHDRAWAL												MATCH…</a:t>
            </a:r>
          </a:p>
          <a:p>
            <a:pPr marL="0" indent="0">
              <a:buNone/>
            </a:pPr>
            <a:endParaRPr lang="en-US" dirty="0"/>
          </a:p>
        </p:txBody>
      </p:sp>
    </p:spTree>
    <p:extLst>
      <p:ext uri="{BB962C8B-B14F-4D97-AF65-F5344CB8AC3E}">
        <p14:creationId xmlns:p14="http://schemas.microsoft.com/office/powerpoint/2010/main" val="621789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BFFB8-2682-B044-9970-CFE2A248E9DA}"/>
              </a:ext>
            </a:extLst>
          </p:cNvPr>
          <p:cNvSpPr>
            <a:spLocks noGrp="1"/>
          </p:cNvSpPr>
          <p:nvPr>
            <p:ph type="title"/>
          </p:nvPr>
        </p:nvSpPr>
        <p:spPr/>
        <p:txBody>
          <a:bodyPr/>
          <a:lstStyle/>
          <a:p>
            <a:r>
              <a:rPr lang="en-US" dirty="0">
                <a:latin typeface="+mn-lt"/>
              </a:rPr>
              <a:t>EMPLOYER PLANS</a:t>
            </a:r>
          </a:p>
        </p:txBody>
      </p:sp>
      <p:sp>
        <p:nvSpPr>
          <p:cNvPr id="3" name="Content Placeholder 2">
            <a:extLst>
              <a:ext uri="{FF2B5EF4-FFF2-40B4-BE49-F238E27FC236}">
                <a16:creationId xmlns:a16="http://schemas.microsoft.com/office/drawing/2014/main" id="{DF80D3E4-1261-8A4C-BD45-45E5EC302B67}"/>
              </a:ext>
            </a:extLst>
          </p:cNvPr>
          <p:cNvSpPr>
            <a:spLocks noGrp="1"/>
          </p:cNvSpPr>
          <p:nvPr>
            <p:ph idx="1"/>
          </p:nvPr>
        </p:nvSpPr>
        <p:spPr/>
        <p:txBody>
          <a:bodyPr/>
          <a:lstStyle/>
          <a:p>
            <a:pPr marL="0" indent="0">
              <a:buNone/>
            </a:pPr>
            <a:r>
              <a:rPr lang="en-US" sz="4000" dirty="0"/>
              <a:t>401K—403B—457B</a:t>
            </a:r>
          </a:p>
          <a:p>
            <a:pPr marL="0" indent="0">
              <a:buNone/>
            </a:pPr>
            <a:r>
              <a:rPr lang="en-US" dirty="0"/>
              <a:t>PRE TAX</a:t>
            </a:r>
          </a:p>
          <a:p>
            <a:pPr marL="0" indent="0">
              <a:buNone/>
            </a:pPr>
            <a:r>
              <a:rPr lang="en-US" dirty="0"/>
              <a:t>	GROWS TAX DEFERRED</a:t>
            </a:r>
          </a:p>
          <a:p>
            <a:pPr marL="0" indent="0">
              <a:buNone/>
            </a:pPr>
            <a:r>
              <a:rPr lang="en-US" dirty="0"/>
              <a:t>		$19,500 MAX IN 2020</a:t>
            </a:r>
          </a:p>
          <a:p>
            <a:pPr marL="0" indent="0">
              <a:buNone/>
            </a:pPr>
            <a:r>
              <a:rPr lang="en-US" dirty="0"/>
              <a:t>			INVEST IN MUTUAL FUNDS</a:t>
            </a:r>
          </a:p>
          <a:p>
            <a:pPr marL="0" indent="0">
              <a:buNone/>
            </a:pPr>
            <a:r>
              <a:rPr lang="en-US" dirty="0"/>
              <a:t>				TAXED AT WITHDRAWAL												MATCH…</a:t>
            </a:r>
          </a:p>
          <a:p>
            <a:pPr marL="0" indent="0">
              <a:buNone/>
            </a:pPr>
            <a:endParaRPr lang="en-US" dirty="0"/>
          </a:p>
        </p:txBody>
      </p:sp>
    </p:spTree>
    <p:extLst>
      <p:ext uri="{BB962C8B-B14F-4D97-AF65-F5344CB8AC3E}">
        <p14:creationId xmlns:p14="http://schemas.microsoft.com/office/powerpoint/2010/main" val="1675844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tx1">
                <a:lumMod val="95000"/>
                <a:lumOff val="5000"/>
              </a:schemeClr>
            </a:gs>
            <a:gs pos="50000">
              <a:schemeClr val="accent6">
                <a:satMod val="110000"/>
                <a:lumMod val="100000"/>
                <a:shade val="100000"/>
              </a:schemeClr>
            </a:gs>
            <a:gs pos="100000">
              <a:schemeClr val="tx1">
                <a:lumMod val="95000"/>
                <a:lumOff val="5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81377-9C58-0C4E-91BE-A92C7D7B1D03}"/>
              </a:ext>
            </a:extLst>
          </p:cNvPr>
          <p:cNvSpPr>
            <a:spLocks noGrp="1"/>
          </p:cNvSpPr>
          <p:nvPr>
            <p:ph type="title"/>
          </p:nvPr>
        </p:nvSpPr>
        <p:spPr>
          <a:xfrm>
            <a:off x="1297941" y="907097"/>
            <a:ext cx="3681412" cy="1224280"/>
          </a:xfrm>
          <a:prstGeom prst="rect">
            <a:avLst/>
          </a:prstGeom>
        </p:spPr>
        <p:txBody>
          <a:bodyPr anchor="b">
            <a:normAutofit/>
          </a:bodyPr>
          <a:lstStyle/>
          <a:p>
            <a:r>
              <a:rPr lang="en-US"/>
              <a:t>Employer Match</a:t>
            </a:r>
            <a:br>
              <a:rPr lang="en-US"/>
            </a:br>
            <a:endParaRPr lang="en-US" dirty="0"/>
          </a:p>
        </p:txBody>
      </p:sp>
      <p:pic>
        <p:nvPicPr>
          <p:cNvPr id="5" name="Picture 4" descr="A close up of a street sign&#13;&#10;&#13;&#10;Description automatically generated">
            <a:extLst>
              <a:ext uri="{FF2B5EF4-FFF2-40B4-BE49-F238E27FC236}">
                <a16:creationId xmlns:a16="http://schemas.microsoft.com/office/drawing/2014/main" id="{F5AFF16F-D677-7F48-9CA5-5A6B2E244EA7}"/>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 b="2152"/>
          <a:stretch/>
        </p:blipFill>
        <p:spPr>
          <a:xfrm>
            <a:off x="5180011" y="915035"/>
            <a:ext cx="6172200" cy="5027930"/>
          </a:xfrm>
          <a:prstGeom prst="rect">
            <a:avLst/>
          </a:prstGeom>
          <a:noFill/>
        </p:spPr>
      </p:pic>
      <p:sp>
        <p:nvSpPr>
          <p:cNvPr id="3" name="Content Placeholder 2">
            <a:extLst>
              <a:ext uri="{FF2B5EF4-FFF2-40B4-BE49-F238E27FC236}">
                <a16:creationId xmlns:a16="http://schemas.microsoft.com/office/drawing/2014/main" id="{DE413F16-B14B-474A-89F6-E075A1C4F4B2}"/>
              </a:ext>
            </a:extLst>
          </p:cNvPr>
          <p:cNvSpPr>
            <a:spLocks noGrp="1"/>
          </p:cNvSpPr>
          <p:nvPr>
            <p:ph type="body" sz="half" idx="2"/>
          </p:nvPr>
        </p:nvSpPr>
        <p:spPr>
          <a:xfrm>
            <a:off x="839789" y="2131377"/>
            <a:ext cx="4149723" cy="3811588"/>
          </a:xfrm>
          <a:prstGeom prst="rect">
            <a:avLst/>
          </a:prstGeom>
        </p:spPr>
        <p:txBody>
          <a:bodyPr>
            <a:normAutofit/>
          </a:bodyPr>
          <a:lstStyle/>
          <a:p>
            <a:pPr marL="285750" lvl="0" indent="-285750" defTabSz="457200">
              <a:spcBef>
                <a:spcPts val="0"/>
              </a:spcBef>
              <a:defRPr/>
            </a:pPr>
            <a:r>
              <a:rPr lang="en-US" sz="2400" dirty="0"/>
              <a:t>Employer match = free money </a:t>
            </a:r>
          </a:p>
          <a:p>
            <a:pPr marL="285750" lvl="0" indent="-285750" defTabSz="457200">
              <a:spcBef>
                <a:spcPts val="0"/>
              </a:spcBef>
              <a:defRPr/>
            </a:pPr>
            <a:endParaRPr lang="en-US" sz="2400" dirty="0"/>
          </a:p>
          <a:p>
            <a:pPr marL="285750" lvl="0" indent="-285750" defTabSz="457200">
              <a:spcBef>
                <a:spcPts val="0"/>
              </a:spcBef>
              <a:defRPr/>
            </a:pPr>
            <a:r>
              <a:rPr lang="en-US" sz="2400" dirty="0"/>
              <a:t>Incentive for you to save</a:t>
            </a:r>
          </a:p>
          <a:p>
            <a:pPr marL="285750" lvl="0" indent="-285750" defTabSz="457200">
              <a:spcBef>
                <a:spcPts val="0"/>
              </a:spcBef>
              <a:defRPr/>
            </a:pPr>
            <a:endParaRPr lang="en-US" sz="2400" dirty="0"/>
          </a:p>
          <a:p>
            <a:pPr marL="285750" lvl="0" indent="-285750" defTabSz="457200">
              <a:spcBef>
                <a:spcPts val="0"/>
              </a:spcBef>
              <a:defRPr/>
            </a:pPr>
            <a:r>
              <a:rPr lang="en-US" sz="2400" dirty="0"/>
              <a:t>Most common match formula-</a:t>
            </a:r>
          </a:p>
          <a:p>
            <a:pPr marL="742950" lvl="1" indent="-285750" defTabSz="457200">
              <a:spcBef>
                <a:spcPts val="0"/>
              </a:spcBef>
              <a:defRPr/>
            </a:pPr>
            <a:r>
              <a:rPr lang="en-US" sz="2400" dirty="0">
                <a:solidFill>
                  <a:schemeClr val="bg1">
                    <a:lumMod val="95000"/>
                  </a:schemeClr>
                </a:solidFill>
              </a:rPr>
              <a:t>50% up to the first 6% you contribute</a:t>
            </a:r>
          </a:p>
          <a:p>
            <a:pPr marL="742950" lvl="1" indent="-285750" defTabSz="457200">
              <a:spcBef>
                <a:spcPts val="0"/>
              </a:spcBef>
              <a:defRPr/>
            </a:pPr>
            <a:r>
              <a:rPr lang="en-US" sz="2400" dirty="0">
                <a:solidFill>
                  <a:schemeClr val="bg1">
                    <a:lumMod val="95000"/>
                  </a:schemeClr>
                </a:solidFill>
              </a:rPr>
              <a:t>National average: 3.27% of salary</a:t>
            </a:r>
          </a:p>
          <a:p>
            <a:endParaRPr lang="en-US" dirty="0"/>
          </a:p>
        </p:txBody>
      </p:sp>
    </p:spTree>
    <p:extLst>
      <p:ext uri="{BB962C8B-B14F-4D97-AF65-F5344CB8AC3E}">
        <p14:creationId xmlns:p14="http://schemas.microsoft.com/office/powerpoint/2010/main" val="1634162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286F-980E-5743-870D-7EC56234C05B}"/>
              </a:ext>
            </a:extLst>
          </p:cNvPr>
          <p:cNvSpPr>
            <a:spLocks noGrp="1"/>
          </p:cNvSpPr>
          <p:nvPr>
            <p:ph type="title"/>
          </p:nvPr>
        </p:nvSpPr>
        <p:spPr/>
        <p:txBody>
          <a:bodyPr/>
          <a:lstStyle/>
          <a:p>
            <a:endParaRPr lang="en-US"/>
          </a:p>
        </p:txBody>
      </p:sp>
      <p:sp>
        <p:nvSpPr>
          <p:cNvPr id="3" name="Picture Placeholder 2">
            <a:extLst>
              <a:ext uri="{FF2B5EF4-FFF2-40B4-BE49-F238E27FC236}">
                <a16:creationId xmlns:a16="http://schemas.microsoft.com/office/drawing/2014/main" id="{9CE058A9-4D4F-B646-BE81-3CC1B8EE5CB2}"/>
              </a:ext>
            </a:extLst>
          </p:cNvPr>
          <p:cNvSpPr>
            <a:spLocks noGrp="1"/>
          </p:cNvSpPr>
          <p:nvPr>
            <p:ph type="pic" idx="1"/>
          </p:nvPr>
        </p:nvSpPr>
        <p:spPr/>
      </p:sp>
      <p:sp>
        <p:nvSpPr>
          <p:cNvPr id="4" name="Text Placeholder 3">
            <a:extLst>
              <a:ext uri="{FF2B5EF4-FFF2-40B4-BE49-F238E27FC236}">
                <a16:creationId xmlns:a16="http://schemas.microsoft.com/office/drawing/2014/main" id="{F3DF99C4-AFC6-4B40-849C-03B38BB5EDCC}"/>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2879363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457537" y="553255"/>
            <a:ext cx="7155598" cy="809697"/>
          </a:xfrm>
        </p:spPr>
        <p:txBody>
          <a:bodyPr>
            <a:normAutofit fontScale="90000"/>
          </a:bodyPr>
          <a:lstStyle/>
          <a:p>
            <a:pPr algn="l"/>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3" name="Subtitle 2">
            <a:extLst>
              <a:ext uri="{FF2B5EF4-FFF2-40B4-BE49-F238E27FC236}">
                <a16:creationId xmlns:a16="http://schemas.microsoft.com/office/drawing/2014/main" id="{9535D5AC-6626-B846-B4FF-0DED0E88CB5A}"/>
              </a:ext>
            </a:extLst>
          </p:cNvPr>
          <p:cNvSpPr>
            <a:spLocks noGrp="1"/>
          </p:cNvSpPr>
          <p:nvPr>
            <p:ph type="subTitle" idx="1"/>
          </p:nvPr>
        </p:nvSpPr>
        <p:spPr>
          <a:xfrm>
            <a:off x="9146618" y="6187201"/>
            <a:ext cx="4355178" cy="534251"/>
          </a:xfrm>
        </p:spPr>
        <p:txBody>
          <a:bodyPr>
            <a:normAutofit/>
          </a:bodyPr>
          <a:lstStyle/>
          <a:p>
            <a:pPr algn="l"/>
            <a:r>
              <a:rPr lang="en-US" sz="2400" i="1" dirty="0">
                <a:solidFill>
                  <a:srgbClr val="1F2D29"/>
                </a:solidFill>
              </a:rPr>
              <a:t>	</a:t>
            </a:r>
          </a:p>
        </p:txBody>
      </p:sp>
      <p:sp>
        <p:nvSpPr>
          <p:cNvPr id="7" name="TextBox 6">
            <a:extLst>
              <a:ext uri="{FF2B5EF4-FFF2-40B4-BE49-F238E27FC236}">
                <a16:creationId xmlns:a16="http://schemas.microsoft.com/office/drawing/2014/main" id="{E98BC6CC-2B9C-8B4D-82CC-3C49C08436B7}"/>
              </a:ext>
            </a:extLst>
          </p:cNvPr>
          <p:cNvSpPr txBox="1"/>
          <p:nvPr/>
        </p:nvSpPr>
        <p:spPr>
          <a:xfrm>
            <a:off x="1457537" y="529009"/>
            <a:ext cx="89589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a:ea typeface="+mn-ea"/>
                <a:cs typeface="+mn-cs"/>
              </a:rPr>
              <a:t>Match Formula Example </a:t>
            </a:r>
          </a:p>
        </p:txBody>
      </p:sp>
      <p:sp>
        <p:nvSpPr>
          <p:cNvPr id="4" name="TextBox 3">
            <a:extLst>
              <a:ext uri="{FF2B5EF4-FFF2-40B4-BE49-F238E27FC236}">
                <a16:creationId xmlns:a16="http://schemas.microsoft.com/office/drawing/2014/main" id="{EC32CAA8-F9FB-E240-A0B1-EE309D684AAE}"/>
              </a:ext>
            </a:extLst>
          </p:cNvPr>
          <p:cNvSpPr txBox="1"/>
          <p:nvPr/>
        </p:nvSpPr>
        <p:spPr>
          <a:xfrm>
            <a:off x="1861233" y="2019328"/>
            <a:ext cx="10330767" cy="2616101"/>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Example: 50% match up to 6% of salary deferred</a:t>
            </a: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$200,000 per year salary</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$200,000 x 6% = </a:t>
            </a: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$12,000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you contribute per year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pic>
        <p:nvPicPr>
          <p:cNvPr id="27" name="Picture 26" descr="A close up of a logo&#13;&#10;&#13;&#10;Description automatically generated">
            <a:extLst>
              <a:ext uri="{FF2B5EF4-FFF2-40B4-BE49-F238E27FC236}">
                <a16:creationId xmlns:a16="http://schemas.microsoft.com/office/drawing/2014/main" id="{2A4A0542-A361-6A44-B29B-246749414B7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095623" y="3993927"/>
            <a:ext cx="2548866" cy="2727525"/>
          </a:xfrm>
          <a:prstGeom prst="rect">
            <a:avLst/>
          </a:prstGeom>
        </p:spPr>
      </p:pic>
    </p:spTree>
    <p:extLst>
      <p:ext uri="{BB962C8B-B14F-4D97-AF65-F5344CB8AC3E}">
        <p14:creationId xmlns:p14="http://schemas.microsoft.com/office/powerpoint/2010/main" val="14806315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1457537" y="553255"/>
            <a:ext cx="7155598" cy="809697"/>
          </a:xfrm>
        </p:spPr>
        <p:txBody>
          <a:bodyPr>
            <a:normAutofit fontScale="90000"/>
          </a:bodyPr>
          <a:lstStyle/>
          <a:p>
            <a:pPr algn="l"/>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3" name="Subtitle 2">
            <a:extLst>
              <a:ext uri="{FF2B5EF4-FFF2-40B4-BE49-F238E27FC236}">
                <a16:creationId xmlns:a16="http://schemas.microsoft.com/office/drawing/2014/main" id="{9535D5AC-6626-B846-B4FF-0DED0E88CB5A}"/>
              </a:ext>
            </a:extLst>
          </p:cNvPr>
          <p:cNvSpPr>
            <a:spLocks noGrp="1"/>
          </p:cNvSpPr>
          <p:nvPr>
            <p:ph type="subTitle" idx="1"/>
          </p:nvPr>
        </p:nvSpPr>
        <p:spPr>
          <a:xfrm>
            <a:off x="9146618" y="6187201"/>
            <a:ext cx="4355178" cy="534251"/>
          </a:xfrm>
        </p:spPr>
        <p:txBody>
          <a:bodyPr>
            <a:normAutofit/>
          </a:bodyPr>
          <a:lstStyle/>
          <a:p>
            <a:pPr algn="l"/>
            <a:r>
              <a:rPr lang="en-US" sz="2400" i="1" dirty="0">
                <a:solidFill>
                  <a:srgbClr val="1F2D29"/>
                </a:solidFill>
              </a:rPr>
              <a:t>	</a:t>
            </a:r>
          </a:p>
        </p:txBody>
      </p:sp>
      <p:sp>
        <p:nvSpPr>
          <p:cNvPr id="7" name="TextBox 6">
            <a:extLst>
              <a:ext uri="{FF2B5EF4-FFF2-40B4-BE49-F238E27FC236}">
                <a16:creationId xmlns:a16="http://schemas.microsoft.com/office/drawing/2014/main" id="{E98BC6CC-2B9C-8B4D-82CC-3C49C08436B7}"/>
              </a:ext>
            </a:extLst>
          </p:cNvPr>
          <p:cNvSpPr txBox="1"/>
          <p:nvPr/>
        </p:nvSpPr>
        <p:spPr>
          <a:xfrm>
            <a:off x="1457537" y="529009"/>
            <a:ext cx="895890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panose="020B0604020202020204"/>
                <a:ea typeface="+mn-ea"/>
                <a:cs typeface="+mn-cs"/>
              </a:rPr>
              <a:t>Match Formula Example: </a:t>
            </a:r>
          </a:p>
        </p:txBody>
      </p:sp>
      <p:sp>
        <p:nvSpPr>
          <p:cNvPr id="4" name="TextBox 3">
            <a:extLst>
              <a:ext uri="{FF2B5EF4-FFF2-40B4-BE49-F238E27FC236}">
                <a16:creationId xmlns:a16="http://schemas.microsoft.com/office/drawing/2014/main" id="{EC32CAA8-F9FB-E240-A0B1-EE309D684AAE}"/>
              </a:ext>
            </a:extLst>
          </p:cNvPr>
          <p:cNvSpPr txBox="1"/>
          <p:nvPr/>
        </p:nvSpPr>
        <p:spPr>
          <a:xfrm>
            <a:off x="1046720" y="1387198"/>
            <a:ext cx="11145280" cy="4462760"/>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12,000 / 26 paychecks = </a:t>
            </a: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$461.54</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BUT only </a:t>
            </a:r>
            <a:r>
              <a:rPr kumimoji="0" lang="en-US" sz="3200" b="0" i="1" u="none" strike="noStrike" kern="1200" cap="none" spc="0" normalizeH="0" baseline="0" noProof="0" dirty="0">
                <a:ln>
                  <a:noFill/>
                </a:ln>
                <a:solidFill>
                  <a:prstClr val="black"/>
                </a:solidFill>
                <a:effectLst/>
                <a:uLnTx/>
                <a:uFillTx/>
                <a:latin typeface="Arial" panose="020B0604020202020204"/>
                <a:ea typeface="+mn-ea"/>
                <a:cs typeface="+mn-cs"/>
              </a:rPr>
              <a:t>miss</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$350.76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because of 24% federal tax bracket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743200" marR="0" lvl="6"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 </a:t>
            </a:r>
          </a:p>
          <a:p>
            <a:pPr marL="2743200" marR="0" lvl="6"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$461.54  deferral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sz="3200" b="0" i="0" u="sng" strike="noStrike" kern="1200" cap="none" spc="0" normalizeH="0" baseline="0" noProof="0" dirty="0">
                <a:ln>
                  <a:noFill/>
                </a:ln>
                <a:solidFill>
                  <a:prstClr val="black"/>
                </a:solidFill>
                <a:effectLst/>
                <a:uLnTx/>
                <a:uFillTx/>
                <a:latin typeface="Arial" panose="020B0604020202020204"/>
                <a:ea typeface="+mn-ea"/>
                <a:cs typeface="+mn-cs"/>
              </a:rPr>
              <a:t>+$230.77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match </a:t>
            </a:r>
          </a:p>
          <a:p>
            <a:pPr marL="2743200" marR="0" lvl="6"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a:ea typeface="+mn-ea"/>
                <a:cs typeface="+mn-cs"/>
              </a:rPr>
              <a:t>$ 692.31   </a:t>
            </a: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total contribution per pay period</a:t>
            </a:r>
          </a:p>
          <a:p>
            <a:pPr marL="2743200" marR="0" lvl="6" indent="0" algn="l"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mn-ea"/>
                <a:cs typeface="+mn-cs"/>
              </a:rPr>
              <a:t>VESTING</a:t>
            </a:r>
          </a:p>
        </p:txBody>
      </p:sp>
    </p:spTree>
    <p:extLst>
      <p:ext uri="{BB962C8B-B14F-4D97-AF65-F5344CB8AC3E}">
        <p14:creationId xmlns:p14="http://schemas.microsoft.com/office/powerpoint/2010/main" val="34579706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F036E-B02D-BB42-A7B5-718DC041CADC}"/>
              </a:ext>
            </a:extLst>
          </p:cNvPr>
          <p:cNvSpPr>
            <a:spLocks noGrp="1"/>
          </p:cNvSpPr>
          <p:nvPr>
            <p:ph type="title"/>
          </p:nvPr>
        </p:nvSpPr>
        <p:spPr/>
        <p:txBody>
          <a:bodyPr/>
          <a:lstStyle/>
          <a:p>
            <a:r>
              <a:rPr lang="en-US" dirty="0"/>
              <a:t>INDIVIDUAL SAVINGS VEHICLES</a:t>
            </a:r>
          </a:p>
        </p:txBody>
      </p:sp>
      <p:sp>
        <p:nvSpPr>
          <p:cNvPr id="3" name="Content Placeholder 2">
            <a:extLst>
              <a:ext uri="{FF2B5EF4-FFF2-40B4-BE49-F238E27FC236}">
                <a16:creationId xmlns:a16="http://schemas.microsoft.com/office/drawing/2014/main" id="{9408D2EE-189F-A044-B6D8-37300BE1A285}"/>
              </a:ext>
            </a:extLst>
          </p:cNvPr>
          <p:cNvSpPr>
            <a:spLocks noGrp="1"/>
          </p:cNvSpPr>
          <p:nvPr>
            <p:ph idx="1"/>
          </p:nvPr>
        </p:nvSpPr>
        <p:spPr/>
        <p:txBody>
          <a:bodyPr/>
          <a:lstStyle/>
          <a:p>
            <a:r>
              <a:rPr lang="en-US" dirty="0"/>
              <a:t>IRA- TRADITIONAL OR ROTH</a:t>
            </a:r>
          </a:p>
          <a:p>
            <a:pPr lvl="1"/>
            <a:r>
              <a:rPr lang="en-US" dirty="0"/>
              <a:t>$6000 IN 2020</a:t>
            </a:r>
          </a:p>
          <a:p>
            <a:pPr lvl="1"/>
            <a:endParaRPr lang="en-US" dirty="0"/>
          </a:p>
          <a:p>
            <a:r>
              <a:rPr lang="en-US" dirty="0"/>
              <a:t>BROKERAGE</a:t>
            </a:r>
          </a:p>
          <a:p>
            <a:pPr lvl="1"/>
            <a:r>
              <a:rPr lang="en-US" dirty="0"/>
              <a:t>NO TAX ADVANTAGE, NO LIMITS</a:t>
            </a:r>
          </a:p>
        </p:txBody>
      </p:sp>
      <p:pic>
        <p:nvPicPr>
          <p:cNvPr id="4" name="Picture 3" descr="A close up of a logo&#13;&#10;&#13;&#10;Description automatically generated">
            <a:extLst>
              <a:ext uri="{FF2B5EF4-FFF2-40B4-BE49-F238E27FC236}">
                <a16:creationId xmlns:a16="http://schemas.microsoft.com/office/drawing/2014/main" id="{88FEA924-DA32-3A48-8DBE-310C5B8F922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6684590" y="1459421"/>
            <a:ext cx="1705179" cy="1698595"/>
          </a:xfrm>
          <a:prstGeom prst="rect">
            <a:avLst/>
          </a:prstGeom>
        </p:spPr>
      </p:pic>
      <p:pic>
        <p:nvPicPr>
          <p:cNvPr id="5" name="Picture 4" descr="A close up of a logo&#13;&#10;&#13;&#10;Description automatically generated">
            <a:extLst>
              <a:ext uri="{FF2B5EF4-FFF2-40B4-BE49-F238E27FC236}">
                <a16:creationId xmlns:a16="http://schemas.microsoft.com/office/drawing/2014/main" id="{6002B1FB-18F2-EE46-A374-53FF4BEAF4F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604463" y="1469191"/>
            <a:ext cx="2534642" cy="712868"/>
          </a:xfrm>
          <a:prstGeom prst="rect">
            <a:avLst/>
          </a:prstGeom>
        </p:spPr>
      </p:pic>
      <p:pic>
        <p:nvPicPr>
          <p:cNvPr id="6" name="Picture 5">
            <a:extLst>
              <a:ext uri="{FF2B5EF4-FFF2-40B4-BE49-F238E27FC236}">
                <a16:creationId xmlns:a16="http://schemas.microsoft.com/office/drawing/2014/main" id="{D40AB9C9-F801-9C4D-A546-DFE5176F154B}"/>
              </a:ext>
            </a:extLst>
          </p:cNvPr>
          <p:cNvPicPr>
            <a:picLocks noChangeAspect="1"/>
          </p:cNvPicPr>
          <p:nvPr/>
        </p:nvPicPr>
        <p:blipFill>
          <a:blip r:embed="rId6"/>
          <a:stretch>
            <a:fillRect/>
          </a:stretch>
        </p:blipFill>
        <p:spPr>
          <a:xfrm>
            <a:off x="6684590" y="3495979"/>
            <a:ext cx="1682954" cy="1600456"/>
          </a:xfrm>
          <a:prstGeom prst="rect">
            <a:avLst/>
          </a:prstGeom>
        </p:spPr>
      </p:pic>
      <p:pic>
        <p:nvPicPr>
          <p:cNvPr id="7" name="Picture 6" descr="A sign on the side of a building&#13;&#10;&#13;&#10;Description automatically generated">
            <a:extLst>
              <a:ext uri="{FF2B5EF4-FFF2-40B4-BE49-F238E27FC236}">
                <a16:creationId xmlns:a16="http://schemas.microsoft.com/office/drawing/2014/main" id="{735A6CCF-22F9-B04B-8AED-97EFBC94678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389769" y="4184977"/>
            <a:ext cx="1618136" cy="1213602"/>
          </a:xfrm>
          <a:prstGeom prst="rect">
            <a:avLst/>
          </a:prstGeom>
        </p:spPr>
      </p:pic>
      <p:pic>
        <p:nvPicPr>
          <p:cNvPr id="8" name="Picture 7" descr="A group of people walking in front of a building&#13;&#10;&#13;&#10;Description automatically generated">
            <a:extLst>
              <a:ext uri="{FF2B5EF4-FFF2-40B4-BE49-F238E27FC236}">
                <a16:creationId xmlns:a16="http://schemas.microsoft.com/office/drawing/2014/main" id="{A17BF7D9-EDE4-EA41-867C-1925A18FC174}"/>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0030130" y="4706211"/>
            <a:ext cx="1961002" cy="1470752"/>
          </a:xfrm>
          <a:prstGeom prst="rect">
            <a:avLst/>
          </a:prstGeom>
        </p:spPr>
      </p:pic>
    </p:spTree>
    <p:extLst>
      <p:ext uri="{BB962C8B-B14F-4D97-AF65-F5344CB8AC3E}">
        <p14:creationId xmlns:p14="http://schemas.microsoft.com/office/powerpoint/2010/main" val="763169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AB4C07D-7BE8-2744-B0FB-FBC1888E435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415319" y="1535003"/>
            <a:ext cx="4322328" cy="3087377"/>
          </a:xfrm>
          <a:prstGeom prst="rect">
            <a:avLst/>
          </a:prstGeom>
        </p:spPr>
      </p:pic>
      <p:sp>
        <p:nvSpPr>
          <p:cNvPr id="5" name="TextBox 4">
            <a:extLst>
              <a:ext uri="{FF2B5EF4-FFF2-40B4-BE49-F238E27FC236}">
                <a16:creationId xmlns:a16="http://schemas.microsoft.com/office/drawing/2014/main" id="{7C461677-26DF-8B40-A55F-FB236FA24C0E}"/>
              </a:ext>
            </a:extLst>
          </p:cNvPr>
          <p:cNvSpPr txBox="1"/>
          <p:nvPr/>
        </p:nvSpPr>
        <p:spPr>
          <a:xfrm>
            <a:off x="4961466" y="1082950"/>
            <a:ext cx="3962401" cy="3539430"/>
          </a:xfrm>
          <a:prstGeom prst="rect">
            <a:avLst/>
          </a:prstGeom>
          <a:noFill/>
        </p:spPr>
        <p:txBody>
          <a:bodyPr wrap="square" rtlCol="0">
            <a:spAutoFit/>
          </a:bodyPr>
          <a:lstStyle/>
          <a:p>
            <a:endParaRPr lang="en-US" sz="2800" dirty="0"/>
          </a:p>
          <a:p>
            <a:endParaRPr lang="en-US" sz="2800" dirty="0"/>
          </a:p>
          <a:p>
            <a:r>
              <a:rPr lang="en-US" sz="2800" dirty="0"/>
              <a:t>Economics BS- Purdue  </a:t>
            </a:r>
          </a:p>
          <a:p>
            <a:r>
              <a:rPr lang="en-US" sz="2800" dirty="0"/>
              <a:t>JD- Indiana University </a:t>
            </a:r>
          </a:p>
          <a:p>
            <a:r>
              <a:rPr lang="en-US" sz="2800" dirty="0"/>
              <a:t>Tax Attorney</a:t>
            </a:r>
          </a:p>
          <a:p>
            <a:r>
              <a:rPr lang="en-US" sz="2800" dirty="0"/>
              <a:t>Registered Investment Advisor, </a:t>
            </a:r>
          </a:p>
          <a:p>
            <a:r>
              <a:rPr lang="en-US" sz="2800" dirty="0"/>
              <a:t>Series 6, 7, 63, 65 </a:t>
            </a:r>
          </a:p>
        </p:txBody>
      </p:sp>
      <p:sp>
        <p:nvSpPr>
          <p:cNvPr id="6" name="TextBox 5">
            <a:extLst>
              <a:ext uri="{FF2B5EF4-FFF2-40B4-BE49-F238E27FC236}">
                <a16:creationId xmlns:a16="http://schemas.microsoft.com/office/drawing/2014/main" id="{0F34260B-7793-FE45-AB97-31C6664D36F9}"/>
              </a:ext>
            </a:extLst>
          </p:cNvPr>
          <p:cNvSpPr txBox="1"/>
          <p:nvPr/>
        </p:nvSpPr>
        <p:spPr>
          <a:xfrm>
            <a:off x="8127999" y="1097644"/>
            <a:ext cx="3505201" cy="954107"/>
          </a:xfrm>
          <a:prstGeom prst="rect">
            <a:avLst/>
          </a:prstGeom>
          <a:noFill/>
        </p:spPr>
        <p:txBody>
          <a:bodyPr wrap="square" rtlCol="0">
            <a:spAutoFit/>
          </a:bodyPr>
          <a:lstStyle/>
          <a:p>
            <a:endParaRPr lang="en-US" sz="2800" dirty="0"/>
          </a:p>
          <a:p>
            <a:endParaRPr lang="en-US" sz="2800" dirty="0">
              <a:latin typeface="Bradley Hand" pitchFamily="2" charset="77"/>
            </a:endParaRPr>
          </a:p>
        </p:txBody>
      </p:sp>
      <p:sp>
        <p:nvSpPr>
          <p:cNvPr id="7" name="TextBox 6">
            <a:extLst>
              <a:ext uri="{FF2B5EF4-FFF2-40B4-BE49-F238E27FC236}">
                <a16:creationId xmlns:a16="http://schemas.microsoft.com/office/drawing/2014/main" id="{F379EAA7-A599-CE4F-A08D-88B62B0A5E28}"/>
              </a:ext>
            </a:extLst>
          </p:cNvPr>
          <p:cNvSpPr txBox="1"/>
          <p:nvPr/>
        </p:nvSpPr>
        <p:spPr>
          <a:xfrm>
            <a:off x="4961466" y="712923"/>
            <a:ext cx="4286751" cy="830997"/>
          </a:xfrm>
          <a:prstGeom prst="rect">
            <a:avLst/>
          </a:prstGeom>
          <a:noFill/>
        </p:spPr>
        <p:txBody>
          <a:bodyPr wrap="none" rtlCol="0">
            <a:spAutoFit/>
          </a:bodyPr>
          <a:lstStyle/>
          <a:p>
            <a:r>
              <a:rPr lang="en-US" sz="4800" dirty="0">
                <a:latin typeface="Bradley Hand" pitchFamily="2" charset="77"/>
              </a:rPr>
              <a:t>Jennifer Frahm</a:t>
            </a:r>
          </a:p>
        </p:txBody>
      </p:sp>
    </p:spTree>
    <p:extLst>
      <p:ext uri="{BB962C8B-B14F-4D97-AF65-F5344CB8AC3E}">
        <p14:creationId xmlns:p14="http://schemas.microsoft.com/office/powerpoint/2010/main" val="3360017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LIFE INSURANCE</a:t>
            </a:r>
          </a:p>
          <a:p>
            <a:pPr algn="ctr"/>
            <a:r>
              <a:rPr lang="en-US" sz="2400" dirty="0">
                <a:solidFill>
                  <a:srgbClr val="FEFFFF"/>
                </a:solidFill>
              </a:rPr>
              <a:t>PROTECTION, NOT INVESTMENT</a:t>
            </a:r>
            <a:br>
              <a:rPr lang="en-US" sz="3200" dirty="0">
                <a:solidFill>
                  <a:srgbClr val="FEFFFF"/>
                </a:solidFill>
              </a:rPr>
            </a:br>
            <a:br>
              <a:rPr lang="en-US" dirty="0">
                <a:solidFill>
                  <a:schemeClr val="bg1"/>
                </a:solidFill>
              </a:rPr>
            </a:br>
            <a:endParaRPr lang="en-US" dirty="0"/>
          </a:p>
        </p:txBody>
      </p:sp>
      <p:pic>
        <p:nvPicPr>
          <p:cNvPr id="4" name="Picture 2" descr="Grupo Catalana Occidente">
            <a:extLst>
              <a:ext uri="{FF2B5EF4-FFF2-40B4-BE49-F238E27FC236}">
                <a16:creationId xmlns:a16="http://schemas.microsoft.com/office/drawing/2014/main" id="{550A3B87-9E71-9845-BD8C-A938189721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54800" y="1845733"/>
            <a:ext cx="4267200" cy="318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877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0C03-C9C3-124B-99EB-5B3888AEB7E2}"/>
              </a:ext>
            </a:extLst>
          </p:cNvPr>
          <p:cNvSpPr>
            <a:spLocks noGrp="1"/>
          </p:cNvSpPr>
          <p:nvPr>
            <p:ph type="title"/>
          </p:nvPr>
        </p:nvSpPr>
        <p:spPr/>
        <p:txBody>
          <a:bodyPr/>
          <a:lstStyle/>
          <a:p>
            <a:r>
              <a:rPr lang="en-US" dirty="0"/>
              <a:t>	LIFE INSURANCE</a:t>
            </a:r>
          </a:p>
        </p:txBody>
      </p:sp>
      <p:pic>
        <p:nvPicPr>
          <p:cNvPr id="6" name="Picture 4" descr="Image may contain: one or more people, people standing, child and outdoor">
            <a:extLst>
              <a:ext uri="{FF2B5EF4-FFF2-40B4-BE49-F238E27FC236}">
                <a16:creationId xmlns:a16="http://schemas.microsoft.com/office/drawing/2014/main" id="{AEDE0A74-0865-1549-8059-4053CB9474A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4633" y="1537758"/>
            <a:ext cx="3064067"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694442-BB03-1247-A947-B95F6D65B564}"/>
              </a:ext>
            </a:extLst>
          </p:cNvPr>
          <p:cNvSpPr txBox="1"/>
          <p:nvPr/>
        </p:nvSpPr>
        <p:spPr>
          <a:xfrm>
            <a:off x="5918200" y="1537758"/>
            <a:ext cx="3666067" cy="3970318"/>
          </a:xfrm>
          <a:prstGeom prst="rect">
            <a:avLst/>
          </a:prstGeom>
          <a:noFill/>
        </p:spPr>
        <p:txBody>
          <a:bodyPr wrap="square" rtlCol="0">
            <a:spAutoFit/>
          </a:bodyPr>
          <a:lstStyle/>
          <a:p>
            <a:r>
              <a:rPr lang="en-US" sz="3600" dirty="0"/>
              <a:t>Income replacement</a:t>
            </a:r>
          </a:p>
          <a:p>
            <a:endParaRPr lang="en-US" sz="3600" dirty="0"/>
          </a:p>
          <a:p>
            <a:r>
              <a:rPr lang="en-US" sz="3600" dirty="0"/>
              <a:t>Or </a:t>
            </a:r>
          </a:p>
          <a:p>
            <a:endParaRPr lang="en-US" sz="3600" dirty="0"/>
          </a:p>
          <a:p>
            <a:r>
              <a:rPr lang="en-US" sz="3600" dirty="0"/>
              <a:t>Labor Replacement</a:t>
            </a:r>
          </a:p>
        </p:txBody>
      </p:sp>
    </p:spTree>
    <p:extLst>
      <p:ext uri="{BB962C8B-B14F-4D97-AF65-F5344CB8AC3E}">
        <p14:creationId xmlns:p14="http://schemas.microsoft.com/office/powerpoint/2010/main" val="16145045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E897B-2BB1-754A-B978-CF7AF0A4FC98}"/>
              </a:ext>
            </a:extLst>
          </p:cNvPr>
          <p:cNvSpPr>
            <a:spLocks noGrp="1"/>
          </p:cNvSpPr>
          <p:nvPr>
            <p:ph type="title"/>
          </p:nvPr>
        </p:nvSpPr>
        <p:spPr/>
        <p:txBody>
          <a:bodyPr/>
          <a:lstStyle/>
          <a:p>
            <a:r>
              <a:rPr lang="en-US" dirty="0"/>
              <a:t>TERM LIFE 		vs. 		WHOLE LIFE </a:t>
            </a:r>
          </a:p>
        </p:txBody>
      </p:sp>
      <p:sp>
        <p:nvSpPr>
          <p:cNvPr id="3" name="Content Placeholder 2">
            <a:extLst>
              <a:ext uri="{FF2B5EF4-FFF2-40B4-BE49-F238E27FC236}">
                <a16:creationId xmlns:a16="http://schemas.microsoft.com/office/drawing/2014/main" id="{2C604F57-63DA-D543-AFB4-35DACFE2D862}"/>
              </a:ext>
            </a:extLst>
          </p:cNvPr>
          <p:cNvSpPr>
            <a:spLocks noGrp="1"/>
          </p:cNvSpPr>
          <p:nvPr>
            <p:ph idx="1"/>
          </p:nvPr>
        </p:nvSpPr>
        <p:spPr>
          <a:xfrm>
            <a:off x="838200" y="1253331"/>
            <a:ext cx="3699933" cy="4351338"/>
          </a:xfrm>
        </p:spPr>
        <p:txBody>
          <a:bodyPr>
            <a:normAutofit/>
          </a:bodyPr>
          <a:lstStyle/>
          <a:p>
            <a:pPr marL="0" indent="0">
              <a:buNone/>
            </a:pPr>
            <a:endParaRPr lang="en-US" dirty="0"/>
          </a:p>
          <a:p>
            <a:pPr marL="285750" indent="-285750"/>
            <a:r>
              <a:rPr lang="en-US" dirty="0"/>
              <a:t>Date this policy: In force for a specific time (20 years)</a:t>
            </a:r>
          </a:p>
          <a:p>
            <a:pPr marL="285750" indent="-285750"/>
            <a:endParaRPr lang="en-US" sz="1400" dirty="0"/>
          </a:p>
          <a:p>
            <a:pPr marL="285750" indent="-285750"/>
            <a:r>
              <a:rPr lang="en-US" sz="2800" dirty="0"/>
              <a:t>Expires </a:t>
            </a:r>
          </a:p>
          <a:p>
            <a:pPr marL="742950" lvl="1" indent="-285750"/>
            <a:endParaRPr lang="en-US" sz="1400" i="1" dirty="0"/>
          </a:p>
          <a:p>
            <a:pPr marL="285750" indent="-285750"/>
            <a:r>
              <a:rPr lang="en-US" dirty="0"/>
              <a:t>No cash value</a:t>
            </a:r>
          </a:p>
          <a:p>
            <a:pPr marL="285750" indent="-285750"/>
            <a:endParaRPr lang="en-US" sz="1400" dirty="0"/>
          </a:p>
          <a:p>
            <a:pPr marL="285750" indent="-285750"/>
            <a:r>
              <a:rPr lang="en-US" dirty="0"/>
              <a:t>Inexpensive</a:t>
            </a:r>
          </a:p>
          <a:p>
            <a:pPr marL="0" indent="0">
              <a:buNone/>
            </a:pPr>
            <a:endParaRPr lang="en-US" dirty="0"/>
          </a:p>
          <a:p>
            <a:endParaRPr lang="en-US" dirty="0"/>
          </a:p>
        </p:txBody>
      </p:sp>
      <p:sp>
        <p:nvSpPr>
          <p:cNvPr id="4" name="Rectangle 3">
            <a:extLst>
              <a:ext uri="{FF2B5EF4-FFF2-40B4-BE49-F238E27FC236}">
                <a16:creationId xmlns:a16="http://schemas.microsoft.com/office/drawing/2014/main" id="{2BDD2829-4604-BA40-A86A-37BC9E469448}"/>
              </a:ext>
            </a:extLst>
          </p:cNvPr>
          <p:cNvSpPr/>
          <p:nvPr/>
        </p:nvSpPr>
        <p:spPr>
          <a:xfrm>
            <a:off x="6451601" y="1514810"/>
            <a:ext cx="3699933" cy="4185761"/>
          </a:xfrm>
          <a:prstGeom prst="rect">
            <a:avLst/>
          </a:prstGeom>
        </p:spPr>
        <p:txBody>
          <a:bodyPr wrap="square">
            <a:spAutoFit/>
          </a:bodyPr>
          <a:lstStyle/>
          <a:p>
            <a:pPr marL="285750" indent="-285750">
              <a:buFont typeface="Arial" panose="020B0604020202020204" pitchFamily="34" charset="0"/>
              <a:buChar char="•"/>
            </a:pPr>
            <a:r>
              <a:rPr lang="en-US" sz="2800" dirty="0"/>
              <a:t>Marry this policy: till death do us part, expensive to get out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2800" dirty="0"/>
              <a:t>Pays benefit at death</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2800" dirty="0"/>
              <a:t>Accumulates cash value</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2800" dirty="0"/>
              <a:t>10x-30x more expensive than term</a:t>
            </a:r>
          </a:p>
        </p:txBody>
      </p:sp>
      <p:pic>
        <p:nvPicPr>
          <p:cNvPr id="5" name="Picture 2" descr="term">
            <a:extLst>
              <a:ext uri="{FF2B5EF4-FFF2-40B4-BE49-F238E27FC236}">
                <a16:creationId xmlns:a16="http://schemas.microsoft.com/office/drawing/2014/main" id="{D14565D8-A4B2-334D-8474-F766FB829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3966" y="4754421"/>
            <a:ext cx="3048000"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4097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358C6-5B45-E848-953E-4E89888271DB}"/>
              </a:ext>
            </a:extLst>
          </p:cNvPr>
          <p:cNvSpPr>
            <a:spLocks noGrp="1"/>
          </p:cNvSpPr>
          <p:nvPr>
            <p:ph type="title"/>
          </p:nvPr>
        </p:nvSpPr>
        <p:spPr/>
        <p:txBody>
          <a:bodyPr/>
          <a:lstStyle/>
          <a:p>
            <a:r>
              <a:rPr lang="en-US" dirty="0">
                <a:latin typeface="+mn-lt"/>
              </a:rPr>
              <a:t>Case Study		</a:t>
            </a:r>
          </a:p>
        </p:txBody>
      </p:sp>
      <p:sp>
        <p:nvSpPr>
          <p:cNvPr id="3" name="Content Placeholder 2">
            <a:extLst>
              <a:ext uri="{FF2B5EF4-FFF2-40B4-BE49-F238E27FC236}">
                <a16:creationId xmlns:a16="http://schemas.microsoft.com/office/drawing/2014/main" id="{8110F917-4F73-8343-9F43-D9908BA718C0}"/>
              </a:ext>
            </a:extLst>
          </p:cNvPr>
          <p:cNvSpPr>
            <a:spLocks noGrp="1"/>
          </p:cNvSpPr>
          <p:nvPr>
            <p:ph idx="1"/>
          </p:nvPr>
        </p:nvSpPr>
        <p:spPr>
          <a:xfrm>
            <a:off x="3801534" y="724959"/>
            <a:ext cx="10515600" cy="4351338"/>
          </a:xfrm>
        </p:spPr>
        <p:txBody>
          <a:bodyPr/>
          <a:lstStyle/>
          <a:p>
            <a:pPr marL="457200" lvl="1" indent="0">
              <a:buNone/>
            </a:pPr>
            <a:r>
              <a:rPr lang="en-US" sz="3200" dirty="0"/>
              <a:t>30 year old female in excellent health</a:t>
            </a:r>
          </a:p>
          <a:p>
            <a:pPr marL="457200" lvl="1" indent="0">
              <a:buNone/>
            </a:pPr>
            <a:r>
              <a:rPr lang="en-US" sz="3200" dirty="0"/>
              <a:t>$1million death benefit</a:t>
            </a:r>
          </a:p>
          <a:p>
            <a:endParaRPr lang="en-US" dirty="0"/>
          </a:p>
        </p:txBody>
      </p:sp>
      <p:pic>
        <p:nvPicPr>
          <p:cNvPr id="4" name="Picture 3" descr="A person posing for a picture&#13;&#10;&#13;&#10;Description automatically generated">
            <a:extLst>
              <a:ext uri="{FF2B5EF4-FFF2-40B4-BE49-F238E27FC236}">
                <a16:creationId xmlns:a16="http://schemas.microsoft.com/office/drawing/2014/main" id="{7158BDA8-4495-D346-8BBC-426497DE0F8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8268" y="2106324"/>
            <a:ext cx="5334001" cy="3451412"/>
          </a:xfrm>
          <a:prstGeom prst="rect">
            <a:avLst/>
          </a:prstGeom>
        </p:spPr>
      </p:pic>
      <p:sp>
        <p:nvSpPr>
          <p:cNvPr id="5" name="TextBox 4">
            <a:extLst>
              <a:ext uri="{FF2B5EF4-FFF2-40B4-BE49-F238E27FC236}">
                <a16:creationId xmlns:a16="http://schemas.microsoft.com/office/drawing/2014/main" id="{03941811-1430-DC4E-96B3-03981BC8F786}"/>
              </a:ext>
            </a:extLst>
          </p:cNvPr>
          <p:cNvSpPr txBox="1"/>
          <p:nvPr/>
        </p:nvSpPr>
        <p:spPr>
          <a:xfrm>
            <a:off x="-7282562" y="7201271"/>
            <a:ext cx="6032806"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hlinkClick r:id="rId3" tooltip="https://www.skillscommons.org/handle/taaccct/8679"/>
              </a:rPr>
              <a:t>This Photo</a:t>
            </a: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rPr>
              <a:t> by Unknown Author is licensed under </a:t>
            </a:r>
            <a:r>
              <a:rPr kumimoji="0" lang="en-US" sz="900" b="0" i="0" u="none" strike="noStrike" kern="1200" cap="none" spc="0" normalizeH="0" baseline="0" noProof="0">
                <a:ln>
                  <a:noFill/>
                </a:ln>
                <a:solidFill>
                  <a:prstClr val="white"/>
                </a:solidFill>
                <a:effectLst/>
                <a:uLnTx/>
                <a:uFillTx/>
                <a:latin typeface="Arial" panose="020B0604020202020204"/>
                <a:ea typeface="+mn-ea"/>
                <a:cs typeface="+mn-cs"/>
                <a:hlinkClick r:id="rId4" tooltip="https://creativecommons.org/licenses/by/3.0/"/>
              </a:rPr>
              <a:t>CC BY</a:t>
            </a:r>
            <a:endParaRPr kumimoji="0" lang="en-US" sz="900" b="0" i="0" u="none" strike="noStrike" kern="1200" cap="none" spc="0" normalizeH="0" baseline="0" noProof="0">
              <a:ln>
                <a:noFill/>
              </a:ln>
              <a:solidFill>
                <a:prstClr val="white"/>
              </a:solidFill>
              <a:effectLst/>
              <a:uLnTx/>
              <a:uFillTx/>
              <a:latin typeface="Arial" panose="020B0604020202020204"/>
              <a:ea typeface="+mn-ea"/>
              <a:cs typeface="+mn-cs"/>
            </a:endParaRPr>
          </a:p>
        </p:txBody>
      </p:sp>
      <p:graphicFrame>
        <p:nvGraphicFramePr>
          <p:cNvPr id="6" name="Table 5">
            <a:extLst>
              <a:ext uri="{FF2B5EF4-FFF2-40B4-BE49-F238E27FC236}">
                <a16:creationId xmlns:a16="http://schemas.microsoft.com/office/drawing/2014/main" id="{8B15340A-0A9B-5E4C-A6C7-0723F4DDB081}"/>
              </a:ext>
            </a:extLst>
          </p:cNvPr>
          <p:cNvGraphicFramePr>
            <a:graphicFrameLocks noGrp="1"/>
          </p:cNvGraphicFramePr>
          <p:nvPr>
            <p:extLst>
              <p:ext uri="{D42A27DB-BD31-4B8C-83A1-F6EECF244321}">
                <p14:modId xmlns:p14="http://schemas.microsoft.com/office/powerpoint/2010/main" val="2169715399"/>
              </p:ext>
            </p:extLst>
          </p:nvPr>
        </p:nvGraphicFramePr>
        <p:xfrm>
          <a:off x="3801534" y="1690688"/>
          <a:ext cx="7493002" cy="4176696"/>
        </p:xfrm>
        <a:graphic>
          <a:graphicData uri="http://schemas.openxmlformats.org/drawingml/2006/table">
            <a:tbl>
              <a:tblPr firstRow="1" bandRow="1">
                <a:tableStyleId>{5C22544A-7EE6-4342-B048-85BDC9FD1C3A}</a:tableStyleId>
              </a:tblPr>
              <a:tblGrid>
                <a:gridCol w="3746501">
                  <a:extLst>
                    <a:ext uri="{9D8B030D-6E8A-4147-A177-3AD203B41FA5}">
                      <a16:colId xmlns:a16="http://schemas.microsoft.com/office/drawing/2014/main" val="109632154"/>
                    </a:ext>
                  </a:extLst>
                </a:gridCol>
                <a:gridCol w="3746501">
                  <a:extLst>
                    <a:ext uri="{9D8B030D-6E8A-4147-A177-3AD203B41FA5}">
                      <a16:colId xmlns:a16="http://schemas.microsoft.com/office/drawing/2014/main" val="241356120"/>
                    </a:ext>
                  </a:extLst>
                </a:gridCol>
              </a:tblGrid>
              <a:tr h="721672">
                <a:tc>
                  <a:txBody>
                    <a:bodyPr/>
                    <a:lstStyle/>
                    <a:p>
                      <a:r>
                        <a:rPr lang="en-US" sz="2400" dirty="0">
                          <a:solidFill>
                            <a:schemeClr val="tx1"/>
                          </a:solidFill>
                        </a:rPr>
                        <a:t>TERM</a:t>
                      </a:r>
                    </a:p>
                  </a:txBody>
                  <a:tcPr/>
                </a:tc>
                <a:tc>
                  <a:txBody>
                    <a:bodyPr/>
                    <a:lstStyle/>
                    <a:p>
                      <a:r>
                        <a:rPr lang="en-US" sz="2400" dirty="0">
                          <a:solidFill>
                            <a:schemeClr val="tx1"/>
                          </a:solidFill>
                        </a:rPr>
                        <a:t>WHOLE LIFE</a:t>
                      </a:r>
                    </a:p>
                  </a:txBody>
                  <a:tcPr/>
                </a:tc>
                <a:extLst>
                  <a:ext uri="{0D108BD9-81ED-4DB2-BD59-A6C34878D82A}">
                    <a16:rowId xmlns:a16="http://schemas.microsoft.com/office/drawing/2014/main" val="2529528385"/>
                  </a:ext>
                </a:extLst>
              </a:tr>
              <a:tr h="721672">
                <a:tc>
                  <a:txBody>
                    <a:bodyPr/>
                    <a:lstStyle/>
                    <a:p>
                      <a:r>
                        <a:rPr lang="en-US" sz="2400" dirty="0"/>
                        <a:t>TERM: 25 YEARS</a:t>
                      </a:r>
                    </a:p>
                  </a:txBody>
                  <a:tcPr/>
                </a:tc>
                <a:tc>
                  <a:txBody>
                    <a:bodyPr/>
                    <a:lstStyle/>
                    <a:p>
                      <a:r>
                        <a:rPr lang="en-US" sz="2400" dirty="0"/>
                        <a:t>PAYS FOR LIFE</a:t>
                      </a:r>
                    </a:p>
                  </a:txBody>
                  <a:tcPr/>
                </a:tc>
                <a:extLst>
                  <a:ext uri="{0D108BD9-81ED-4DB2-BD59-A6C34878D82A}">
                    <a16:rowId xmlns:a16="http://schemas.microsoft.com/office/drawing/2014/main" val="1211777211"/>
                  </a:ext>
                </a:extLst>
              </a:tr>
              <a:tr h="721672">
                <a:tc>
                  <a:txBody>
                    <a:bodyPr/>
                    <a:lstStyle/>
                    <a:p>
                      <a:r>
                        <a:rPr lang="en-US" sz="2400" dirty="0"/>
                        <a:t>PROTECTIVE LIFE PREMIUM: </a:t>
                      </a:r>
                      <a:r>
                        <a:rPr lang="en-US" sz="2400" dirty="0">
                          <a:highlight>
                            <a:srgbClr val="DDB83C"/>
                          </a:highlight>
                        </a:rPr>
                        <a:t>$432 </a:t>
                      </a:r>
                      <a:r>
                        <a:rPr lang="en-US" sz="2400" dirty="0"/>
                        <a:t>ANNUALLY</a:t>
                      </a:r>
                    </a:p>
                  </a:txBody>
                  <a:tcPr/>
                </a:tc>
                <a:tc>
                  <a:txBody>
                    <a:bodyPr/>
                    <a:lstStyle/>
                    <a:p>
                      <a:r>
                        <a:rPr lang="en-US" sz="2400" dirty="0"/>
                        <a:t>NW MUTUAL PREMIUM: </a:t>
                      </a:r>
                      <a:r>
                        <a:rPr lang="en-US" sz="2400" dirty="0">
                          <a:highlight>
                            <a:srgbClr val="DDB83C"/>
                          </a:highlight>
                        </a:rPr>
                        <a:t>$11,998 </a:t>
                      </a:r>
                      <a:r>
                        <a:rPr lang="en-US" sz="2400" dirty="0"/>
                        <a:t>ANNUALLY</a:t>
                      </a:r>
                    </a:p>
                  </a:txBody>
                  <a:tcPr/>
                </a:tc>
                <a:extLst>
                  <a:ext uri="{0D108BD9-81ED-4DB2-BD59-A6C34878D82A}">
                    <a16:rowId xmlns:a16="http://schemas.microsoft.com/office/drawing/2014/main" val="2278157050"/>
                  </a:ext>
                </a:extLst>
              </a:tr>
              <a:tr h="721672">
                <a:tc>
                  <a:txBody>
                    <a:bodyPr/>
                    <a:lstStyle/>
                    <a:p>
                      <a:r>
                        <a:rPr lang="en-US" sz="2400" dirty="0"/>
                        <a:t>10 YEARS PAY IN: $4320</a:t>
                      </a:r>
                    </a:p>
                  </a:txBody>
                  <a:tcPr/>
                </a:tc>
                <a:tc>
                  <a:txBody>
                    <a:bodyPr/>
                    <a:lstStyle/>
                    <a:p>
                      <a:r>
                        <a:rPr lang="en-US" sz="2400" dirty="0"/>
                        <a:t>10 YEARS PAY IN: $143,976</a:t>
                      </a:r>
                    </a:p>
                  </a:txBody>
                  <a:tcPr/>
                </a:tc>
                <a:extLst>
                  <a:ext uri="{0D108BD9-81ED-4DB2-BD59-A6C34878D82A}">
                    <a16:rowId xmlns:a16="http://schemas.microsoft.com/office/drawing/2014/main" val="2863165410"/>
                  </a:ext>
                </a:extLst>
              </a:tr>
              <a:tr h="808093">
                <a:tc>
                  <a:txBody>
                    <a:bodyPr/>
                    <a:lstStyle/>
                    <a:p>
                      <a:r>
                        <a:rPr lang="en-US" sz="2400" dirty="0"/>
                        <a:t>QUIT/CASHOUT IN 10 YEARS: $0 RETURNED</a:t>
                      </a:r>
                    </a:p>
                  </a:txBody>
                  <a:tcPr/>
                </a:tc>
                <a:tc>
                  <a:txBody>
                    <a:bodyPr/>
                    <a:lstStyle/>
                    <a:p>
                      <a:r>
                        <a:rPr lang="en-US" sz="2400" dirty="0"/>
                        <a:t>QUIT/CASHOUT IN 10 YEARS: LESS THAN $100,000 RETURNED</a:t>
                      </a:r>
                    </a:p>
                  </a:txBody>
                  <a:tcPr/>
                </a:tc>
                <a:extLst>
                  <a:ext uri="{0D108BD9-81ED-4DB2-BD59-A6C34878D82A}">
                    <a16:rowId xmlns:a16="http://schemas.microsoft.com/office/drawing/2014/main" val="2479190931"/>
                  </a:ext>
                </a:extLst>
              </a:tr>
            </a:tbl>
          </a:graphicData>
        </a:graphic>
      </p:graphicFrame>
    </p:spTree>
    <p:extLst>
      <p:ext uri="{BB962C8B-B14F-4D97-AF65-F5344CB8AC3E}">
        <p14:creationId xmlns:p14="http://schemas.microsoft.com/office/powerpoint/2010/main" val="17296039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A3D15-0521-5D4E-A783-10DA28200BDD}"/>
              </a:ext>
            </a:extLst>
          </p:cNvPr>
          <p:cNvSpPr>
            <a:spLocks noGrp="1"/>
          </p:cNvSpPr>
          <p:nvPr>
            <p:ph type="title"/>
          </p:nvPr>
        </p:nvSpPr>
        <p:spPr/>
        <p:txBody>
          <a:bodyPr>
            <a:normAutofit fontScale="90000"/>
          </a:bodyPr>
          <a:lstStyle/>
          <a:p>
            <a:pPr lvl="0" defTabSz="457200">
              <a:lnSpc>
                <a:spcPct val="100000"/>
              </a:lnSpc>
              <a:spcBef>
                <a:spcPts val="0"/>
              </a:spcBef>
              <a:defRPr/>
            </a:pPr>
            <a:r>
              <a:rPr lang="en-US" dirty="0">
                <a:solidFill>
                  <a:prstClr val="black"/>
                </a:solidFill>
                <a:latin typeface="Arial" panose="020B0604020202020204"/>
              </a:rPr>
              <a:t>Whole Life Insurance: </a:t>
            </a:r>
            <a:br>
              <a:rPr lang="en-US" dirty="0">
                <a:solidFill>
                  <a:prstClr val="black"/>
                </a:solidFill>
                <a:latin typeface="Arial" panose="020B0604020202020204"/>
              </a:rPr>
            </a:br>
            <a:r>
              <a:rPr lang="en-US" dirty="0">
                <a:solidFill>
                  <a:prstClr val="black"/>
                </a:solidFill>
                <a:latin typeface="Arial" panose="020B0604020202020204"/>
              </a:rPr>
              <a:t>After you have…</a:t>
            </a:r>
            <a:br>
              <a:rPr lang="en-US" dirty="0">
                <a:solidFill>
                  <a:prstClr val="black"/>
                </a:solidFill>
                <a:latin typeface="Arial" panose="020B0604020202020204"/>
              </a:rPr>
            </a:br>
            <a:endParaRPr lang="en-US" dirty="0"/>
          </a:p>
        </p:txBody>
      </p:sp>
      <p:sp>
        <p:nvSpPr>
          <p:cNvPr id="3" name="Content Placeholder 2">
            <a:extLst>
              <a:ext uri="{FF2B5EF4-FFF2-40B4-BE49-F238E27FC236}">
                <a16:creationId xmlns:a16="http://schemas.microsoft.com/office/drawing/2014/main" id="{738D0B7D-4F84-B247-B72F-DC9BD5B154AA}"/>
              </a:ext>
            </a:extLst>
          </p:cNvPr>
          <p:cNvSpPr>
            <a:spLocks noGrp="1"/>
          </p:cNvSpPr>
          <p:nvPr>
            <p:ph idx="1"/>
          </p:nvPr>
        </p:nvSpPr>
        <p:spPr/>
        <p:txBody>
          <a:bodyPr>
            <a:normAutofit fontScale="32500" lnSpcReduction="20000"/>
          </a:bodyPr>
          <a:lstStyle/>
          <a:p>
            <a:pPr marL="0" indent="0">
              <a:buNone/>
            </a:pPr>
            <a:r>
              <a:rPr lang="en-US" sz="8000" dirty="0"/>
              <a:t>Paid off all consumer debt						$  1,000     </a:t>
            </a:r>
          </a:p>
          <a:p>
            <a:pPr marL="0" indent="0">
              <a:buNone/>
            </a:pPr>
            <a:r>
              <a:rPr lang="en-US" sz="8000" u="sng" dirty="0"/>
              <a:t>Paid off student loans					          $200,000</a:t>
            </a:r>
          </a:p>
          <a:p>
            <a:pPr marL="0" indent="0">
              <a:buNone/>
            </a:pPr>
            <a:r>
              <a:rPr lang="en-US" sz="8000" dirty="0"/>
              <a:t>Max deferral: 401(k), 403(b), 457(b)		        $19,000-$38,000</a:t>
            </a:r>
          </a:p>
          <a:p>
            <a:pPr marL="0" indent="0">
              <a:buNone/>
            </a:pPr>
            <a:r>
              <a:rPr lang="en-US" sz="8000" dirty="0"/>
              <a:t>Health Savings Account						  $7,000	</a:t>
            </a:r>
          </a:p>
          <a:p>
            <a:pPr marL="0" indent="0">
              <a:buNone/>
            </a:pPr>
            <a:r>
              <a:rPr lang="en-US" sz="8000" dirty="0"/>
              <a:t>Kid’s college 529 plans fully funded		         $15,000-$30,000</a:t>
            </a:r>
          </a:p>
          <a:p>
            <a:pPr marL="0" indent="0">
              <a:buNone/>
            </a:pPr>
            <a:r>
              <a:rPr lang="en-US" sz="8000" dirty="0"/>
              <a:t>Backdoor Roth for you and spouse				$12,000</a:t>
            </a:r>
          </a:p>
          <a:p>
            <a:pPr marL="0" indent="0">
              <a:buNone/>
            </a:pPr>
            <a:r>
              <a:rPr lang="en-US" sz="8000" dirty="0"/>
              <a:t>$1M-$3M term insurance						+</a:t>
            </a:r>
            <a:r>
              <a:rPr lang="en-US" sz="8000" u="sng" dirty="0"/>
              <a:t>$1,500</a:t>
            </a:r>
          </a:p>
          <a:p>
            <a:pPr marL="0" indent="0">
              <a:buNone/>
            </a:pPr>
            <a:endParaRPr lang="en-US" sz="8000" dirty="0"/>
          </a:p>
          <a:p>
            <a:pPr marL="0" indent="0">
              <a:buNone/>
            </a:pPr>
            <a:r>
              <a:rPr lang="en-US" sz="8000" dirty="0"/>
              <a:t>																	</a:t>
            </a:r>
            <a:r>
              <a:rPr lang="en-US" sz="8000" b="1" dirty="0"/>
              <a:t>Per year:	$54,500-88,500</a:t>
            </a:r>
          </a:p>
          <a:p>
            <a:pPr marL="0" indent="0">
              <a:buNone/>
            </a:pPr>
            <a:endParaRPr lang="en-US" sz="8000" dirty="0"/>
          </a:p>
          <a:p>
            <a:pPr marL="0" indent="0">
              <a:buNone/>
            </a:pPr>
            <a:endParaRPr lang="en-US" dirty="0"/>
          </a:p>
        </p:txBody>
      </p:sp>
    </p:spTree>
    <p:extLst>
      <p:ext uri="{BB962C8B-B14F-4D97-AF65-F5344CB8AC3E}">
        <p14:creationId xmlns:p14="http://schemas.microsoft.com/office/powerpoint/2010/main" val="15920966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1F3BF-C2C7-4646-B19D-3CB93635B2CB}"/>
              </a:ext>
            </a:extLst>
          </p:cNvPr>
          <p:cNvSpPr>
            <a:spLocks noGrp="1"/>
          </p:cNvSpPr>
          <p:nvPr>
            <p:ph type="ctrTitle"/>
          </p:nvPr>
        </p:nvSpPr>
        <p:spPr>
          <a:xfrm>
            <a:off x="4359847" y="576830"/>
            <a:ext cx="8323219" cy="2852169"/>
          </a:xfrm>
        </p:spPr>
        <p:txBody>
          <a:bodyPr>
            <a:normAutofit fontScale="90000"/>
          </a:bodyPr>
          <a:lstStyle/>
          <a:p>
            <a:pPr algn="l"/>
            <a:br>
              <a:rPr lang="en-US" sz="4000" dirty="0"/>
            </a:br>
            <a:br>
              <a:rPr lang="en-US" sz="4000" dirty="0">
                <a:solidFill>
                  <a:srgbClr val="1F2D29"/>
                </a:solidFill>
              </a:rPr>
            </a:br>
            <a:br>
              <a:rPr lang="en-US" sz="4000" dirty="0">
                <a:solidFill>
                  <a:srgbClr val="1F2D29"/>
                </a:solidFill>
              </a:rPr>
            </a:br>
            <a:br>
              <a:rPr lang="en-US" sz="6600" dirty="0">
                <a:solidFill>
                  <a:srgbClr val="1F2D29"/>
                </a:solidFill>
              </a:rPr>
            </a:br>
            <a:endParaRPr lang="en-US" sz="6600" dirty="0">
              <a:solidFill>
                <a:srgbClr val="1F2D29"/>
              </a:solidFill>
            </a:endParaRPr>
          </a:p>
        </p:txBody>
      </p:sp>
      <p:sp>
        <p:nvSpPr>
          <p:cNvPr id="4" name="TextBox 3">
            <a:extLst>
              <a:ext uri="{FF2B5EF4-FFF2-40B4-BE49-F238E27FC236}">
                <a16:creationId xmlns:a16="http://schemas.microsoft.com/office/drawing/2014/main" id="{28986722-C009-9145-A5A4-910A4E9E278A}"/>
              </a:ext>
            </a:extLst>
          </p:cNvPr>
          <p:cNvSpPr txBox="1"/>
          <p:nvPr/>
        </p:nvSpPr>
        <p:spPr>
          <a:xfrm>
            <a:off x="1024274" y="278059"/>
            <a:ext cx="8761053" cy="707886"/>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Arial" panose="020B0604020202020204"/>
                <a:ea typeface="+mn-ea"/>
                <a:cs typeface="+mn-cs"/>
              </a:rPr>
              <a:t>Life Insurance: More efficient vehicles</a:t>
            </a:r>
          </a:p>
        </p:txBody>
      </p:sp>
      <p:sp>
        <p:nvSpPr>
          <p:cNvPr id="6" name="Rectangle 5">
            <a:extLst>
              <a:ext uri="{FF2B5EF4-FFF2-40B4-BE49-F238E27FC236}">
                <a16:creationId xmlns:a16="http://schemas.microsoft.com/office/drawing/2014/main" id="{B77FA7AC-0026-4D4D-979B-6DDEB43D90A2}"/>
              </a:ext>
            </a:extLst>
          </p:cNvPr>
          <p:cNvSpPr/>
          <p:nvPr/>
        </p:nvSpPr>
        <p:spPr>
          <a:xfrm>
            <a:off x="3122970" y="1819536"/>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Life Insurance</a:t>
            </a:r>
          </a:p>
        </p:txBody>
      </p:sp>
      <p:sp>
        <p:nvSpPr>
          <p:cNvPr id="12" name="Rectangle 11">
            <a:extLst>
              <a:ext uri="{FF2B5EF4-FFF2-40B4-BE49-F238E27FC236}">
                <a16:creationId xmlns:a16="http://schemas.microsoft.com/office/drawing/2014/main" id="{786CE91A-2A32-9D48-8B45-19E06C3844FA}"/>
              </a:ext>
            </a:extLst>
          </p:cNvPr>
          <p:cNvSpPr/>
          <p:nvPr/>
        </p:nvSpPr>
        <p:spPr>
          <a:xfrm>
            <a:off x="6211664" y="1810882"/>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Term</a:t>
            </a:r>
          </a:p>
        </p:txBody>
      </p:sp>
      <p:sp>
        <p:nvSpPr>
          <p:cNvPr id="13" name="Rectangle 12">
            <a:extLst>
              <a:ext uri="{FF2B5EF4-FFF2-40B4-BE49-F238E27FC236}">
                <a16:creationId xmlns:a16="http://schemas.microsoft.com/office/drawing/2014/main" id="{2E07B062-5898-D749-9A5F-E1DA0345E763}"/>
              </a:ext>
            </a:extLst>
          </p:cNvPr>
          <p:cNvSpPr/>
          <p:nvPr/>
        </p:nvSpPr>
        <p:spPr>
          <a:xfrm>
            <a:off x="3122970" y="3139476"/>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College Savings</a:t>
            </a:r>
          </a:p>
        </p:txBody>
      </p:sp>
      <p:sp>
        <p:nvSpPr>
          <p:cNvPr id="14" name="Rectangle 13">
            <a:extLst>
              <a:ext uri="{FF2B5EF4-FFF2-40B4-BE49-F238E27FC236}">
                <a16:creationId xmlns:a16="http://schemas.microsoft.com/office/drawing/2014/main" id="{29573C2E-B38B-FA43-B5D1-12D3C8EBE977}"/>
              </a:ext>
            </a:extLst>
          </p:cNvPr>
          <p:cNvSpPr/>
          <p:nvPr/>
        </p:nvSpPr>
        <p:spPr>
          <a:xfrm>
            <a:off x="3161454" y="4468070"/>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Retirement Savings</a:t>
            </a:r>
          </a:p>
        </p:txBody>
      </p:sp>
      <p:sp>
        <p:nvSpPr>
          <p:cNvPr id="15" name="Rectangle 14">
            <a:extLst>
              <a:ext uri="{FF2B5EF4-FFF2-40B4-BE49-F238E27FC236}">
                <a16:creationId xmlns:a16="http://schemas.microsoft.com/office/drawing/2014/main" id="{3D8FC4DE-65A8-9D4B-BA3F-E1035872B4A9}"/>
              </a:ext>
            </a:extLst>
          </p:cNvPr>
          <p:cNvSpPr/>
          <p:nvPr/>
        </p:nvSpPr>
        <p:spPr>
          <a:xfrm>
            <a:off x="6207816" y="3139476"/>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529 Plan</a:t>
            </a:r>
          </a:p>
        </p:txBody>
      </p:sp>
      <p:sp>
        <p:nvSpPr>
          <p:cNvPr id="16" name="Rectangle 15">
            <a:extLst>
              <a:ext uri="{FF2B5EF4-FFF2-40B4-BE49-F238E27FC236}">
                <a16:creationId xmlns:a16="http://schemas.microsoft.com/office/drawing/2014/main" id="{4385951D-6C0C-DE42-BC2D-C11E850A74E0}"/>
              </a:ext>
            </a:extLst>
          </p:cNvPr>
          <p:cNvSpPr/>
          <p:nvPr/>
        </p:nvSpPr>
        <p:spPr>
          <a:xfrm>
            <a:off x="6190438" y="4468070"/>
            <a:ext cx="244124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401k/403b/IRA/Roth</a:t>
            </a:r>
          </a:p>
        </p:txBody>
      </p:sp>
      <p:sp>
        <p:nvSpPr>
          <p:cNvPr id="7" name="Right Arrow 6">
            <a:extLst>
              <a:ext uri="{FF2B5EF4-FFF2-40B4-BE49-F238E27FC236}">
                <a16:creationId xmlns:a16="http://schemas.microsoft.com/office/drawing/2014/main" id="{4B015E6B-F8A7-6F4A-932E-4D46AB5511B7}"/>
              </a:ext>
            </a:extLst>
          </p:cNvPr>
          <p:cNvSpPr/>
          <p:nvPr/>
        </p:nvSpPr>
        <p:spPr>
          <a:xfrm>
            <a:off x="5661851" y="2146635"/>
            <a:ext cx="4872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AC87B535-D520-3644-8F56-C87964B58D58}"/>
              </a:ext>
            </a:extLst>
          </p:cNvPr>
          <p:cNvSpPr/>
          <p:nvPr/>
        </p:nvSpPr>
        <p:spPr>
          <a:xfrm>
            <a:off x="5641732" y="3354360"/>
            <a:ext cx="4872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55B6D9AA-E6A3-8245-A4D7-320E35810D88}"/>
              </a:ext>
            </a:extLst>
          </p:cNvPr>
          <p:cNvSpPr/>
          <p:nvPr/>
        </p:nvSpPr>
        <p:spPr>
          <a:xfrm>
            <a:off x="5661851" y="4682954"/>
            <a:ext cx="48721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756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WILLS/TRUSTS</a:t>
            </a:r>
            <a:br>
              <a:rPr lang="en-US" sz="3200" dirty="0">
                <a:solidFill>
                  <a:srgbClr val="FEFFFF"/>
                </a:solidFill>
              </a:rPr>
            </a:br>
            <a:br>
              <a:rPr lang="en-US" dirty="0">
                <a:solidFill>
                  <a:schemeClr val="bg1"/>
                </a:solidFill>
              </a:rPr>
            </a:br>
            <a:endParaRPr lang="en-US" dirty="0"/>
          </a:p>
        </p:txBody>
      </p:sp>
      <p:pic>
        <p:nvPicPr>
          <p:cNvPr id="2" name="Picture 1">
            <a:extLst>
              <a:ext uri="{FF2B5EF4-FFF2-40B4-BE49-F238E27FC236}">
                <a16:creationId xmlns:a16="http://schemas.microsoft.com/office/drawing/2014/main" id="{3E773190-DB04-5D4D-B993-4C5EC1E4DC7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530353" y="1285323"/>
            <a:ext cx="2474598" cy="3707868"/>
          </a:xfrm>
          <a:prstGeom prst="rect">
            <a:avLst/>
          </a:prstGeom>
        </p:spPr>
      </p:pic>
    </p:spTree>
    <p:extLst>
      <p:ext uri="{BB962C8B-B14F-4D97-AF65-F5344CB8AC3E}">
        <p14:creationId xmlns:p14="http://schemas.microsoft.com/office/powerpoint/2010/main" val="1723731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BD66E7-B5F2-E541-A023-72E66724ED05}"/>
              </a:ext>
            </a:extLst>
          </p:cNvPr>
          <p:cNvSpPr txBox="1"/>
          <p:nvPr/>
        </p:nvSpPr>
        <p:spPr>
          <a:xfrm>
            <a:off x="3092824" y="2030506"/>
            <a:ext cx="3570145" cy="1200329"/>
          </a:xfrm>
          <a:prstGeom prst="rect">
            <a:avLst/>
          </a:prstGeom>
          <a:noFill/>
        </p:spPr>
        <p:txBody>
          <a:bodyPr wrap="none" rtlCol="0">
            <a:spAutoFit/>
          </a:bodyPr>
          <a:lstStyle/>
          <a:p>
            <a:r>
              <a:rPr lang="en-US" dirty="0"/>
              <a:t>WILL</a:t>
            </a:r>
          </a:p>
          <a:p>
            <a:r>
              <a:rPr lang="en-US" dirty="0"/>
              <a:t>TRUST</a:t>
            </a:r>
          </a:p>
          <a:p>
            <a:r>
              <a:rPr lang="en-US" dirty="0"/>
              <a:t>HEALTH CARE POWER OF ATTORNEY</a:t>
            </a:r>
          </a:p>
          <a:p>
            <a:endParaRPr lang="en-US" dirty="0"/>
          </a:p>
        </p:txBody>
      </p:sp>
    </p:spTree>
    <p:extLst>
      <p:ext uri="{BB962C8B-B14F-4D97-AF65-F5344CB8AC3E}">
        <p14:creationId xmlns:p14="http://schemas.microsoft.com/office/powerpoint/2010/main" val="29736900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330373A-D21C-3F43-BE67-2A806AED3AF7}"/>
              </a:ext>
            </a:extLst>
          </p:cNvPr>
          <p:cNvSpPr/>
          <p:nvPr/>
        </p:nvSpPr>
        <p:spPr>
          <a:xfrm>
            <a:off x="952253" y="0"/>
            <a:ext cx="4618814" cy="6858000"/>
          </a:xfrm>
          <a:prstGeom prst="rect">
            <a:avLst/>
          </a:prstGeom>
          <a:solidFill>
            <a:schemeClr val="accent1">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rgbClr val="FEFFFF"/>
                </a:solidFill>
              </a:rPr>
              <a:t>ROADMAP</a:t>
            </a:r>
            <a:br>
              <a:rPr lang="en-US" sz="3200" dirty="0">
                <a:solidFill>
                  <a:srgbClr val="FEFFFF"/>
                </a:solidFill>
              </a:rPr>
            </a:br>
            <a:br>
              <a:rPr lang="en-US" dirty="0">
                <a:solidFill>
                  <a:schemeClr val="bg1"/>
                </a:solidFill>
              </a:rPr>
            </a:br>
            <a:endParaRPr lang="en-US" dirty="0"/>
          </a:p>
        </p:txBody>
      </p:sp>
      <p:pic>
        <p:nvPicPr>
          <p:cNvPr id="2" name="Picture 1">
            <a:extLst>
              <a:ext uri="{FF2B5EF4-FFF2-40B4-BE49-F238E27FC236}">
                <a16:creationId xmlns:a16="http://schemas.microsoft.com/office/drawing/2014/main" id="{3E773190-DB04-5D4D-B993-4C5EC1E4DC7B}"/>
              </a:ext>
            </a:extLst>
          </p:cNvPr>
          <p:cNvPicPr>
            <a:picLocks noChangeAspect="1"/>
          </p:cNvPicPr>
          <p:nvPr/>
        </p:nvPicPr>
        <p:blipFill>
          <a:blip r:embed="rId2"/>
          <a:stretch>
            <a:fillRect/>
          </a:stretch>
        </p:blipFill>
        <p:spPr>
          <a:xfrm>
            <a:off x="6851650" y="1673562"/>
            <a:ext cx="4019550" cy="3104475"/>
          </a:xfrm>
          <a:prstGeom prst="rect">
            <a:avLst/>
          </a:prstGeom>
        </p:spPr>
      </p:pic>
    </p:spTree>
    <p:extLst>
      <p:ext uri="{BB962C8B-B14F-4D97-AF65-F5344CB8AC3E}">
        <p14:creationId xmlns:p14="http://schemas.microsoft.com/office/powerpoint/2010/main" val="3701787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A3793-9CDE-884D-830C-5B5284F288FB}"/>
              </a:ext>
            </a:extLst>
          </p:cNvPr>
          <p:cNvSpPr>
            <a:spLocks noGrp="1"/>
          </p:cNvSpPr>
          <p:nvPr>
            <p:ph type="title"/>
          </p:nvPr>
        </p:nvSpPr>
        <p:spPr>
          <a:xfrm>
            <a:off x="838200" y="788458"/>
            <a:ext cx="10515600" cy="1325563"/>
          </a:xfrm>
        </p:spPr>
        <p:txBody>
          <a:bodyPr>
            <a:normAutofit fontScale="90000"/>
          </a:bodyPr>
          <a:lstStyle/>
          <a:p>
            <a:r>
              <a:rPr lang="en-US" sz="5300" dirty="0">
                <a:latin typeface="+mn-lt"/>
              </a:rPr>
              <a:t>LIVE LIKE A RESIDENT </a:t>
            </a:r>
            <a:br>
              <a:rPr lang="en-US" sz="5300" dirty="0">
                <a:latin typeface="+mn-lt"/>
              </a:rPr>
            </a:br>
            <a:r>
              <a:rPr lang="en-US" sz="5300" dirty="0">
                <a:latin typeface="+mn-lt"/>
              </a:rPr>
              <a:t>RESIDENT 2.0 - 3.0	</a:t>
            </a:r>
            <a:br>
              <a:rPr lang="en-US" dirty="0"/>
            </a:br>
            <a:endParaRPr lang="en-US" dirty="0"/>
          </a:p>
        </p:txBody>
      </p:sp>
      <p:sp>
        <p:nvSpPr>
          <p:cNvPr id="3" name="Content Placeholder 2">
            <a:extLst>
              <a:ext uri="{FF2B5EF4-FFF2-40B4-BE49-F238E27FC236}">
                <a16:creationId xmlns:a16="http://schemas.microsoft.com/office/drawing/2014/main" id="{319C7008-FC6B-7445-B670-427322838340}"/>
              </a:ext>
            </a:extLst>
          </p:cNvPr>
          <p:cNvSpPr>
            <a:spLocks noGrp="1"/>
          </p:cNvSpPr>
          <p:nvPr>
            <p:ph idx="1"/>
          </p:nvPr>
        </p:nvSpPr>
        <p:spPr>
          <a:xfrm>
            <a:off x="2277534" y="1983051"/>
            <a:ext cx="10515600" cy="3772430"/>
          </a:xfrm>
        </p:spPr>
        <p:txBody>
          <a:bodyPr>
            <a:normAutofit/>
          </a:bodyPr>
          <a:lstStyle/>
          <a:p>
            <a:pPr marL="0" indent="0">
              <a:buNone/>
            </a:pPr>
            <a:r>
              <a:rPr lang="en-US" sz="3600" dirty="0"/>
              <a:t>RESIDENT 2.0 IN ATTENDING YEARS 1, 2, 3</a:t>
            </a:r>
          </a:p>
          <a:p>
            <a:pPr marL="0" indent="0">
              <a:buNone/>
            </a:pPr>
            <a:r>
              <a:rPr lang="en-US" sz="3600" dirty="0"/>
              <a:t>	$50,000  x  2 = $100,000</a:t>
            </a:r>
          </a:p>
          <a:p>
            <a:pPr marL="0" indent="0">
              <a:buNone/>
            </a:pPr>
            <a:endParaRPr lang="en-US" sz="3600" dirty="0"/>
          </a:p>
          <a:p>
            <a:pPr marL="0" indent="0">
              <a:buNone/>
            </a:pPr>
            <a:r>
              <a:rPr lang="en-US" sz="3600" dirty="0"/>
              <a:t>RESIDENT 3.0 IN ATTENDING YEARS 4,5</a:t>
            </a:r>
          </a:p>
          <a:p>
            <a:pPr marL="0" indent="0">
              <a:buNone/>
            </a:pPr>
            <a:r>
              <a:rPr lang="en-US" sz="3600" dirty="0"/>
              <a:t>	$50,000  x  2 = $150,000</a:t>
            </a:r>
          </a:p>
        </p:txBody>
      </p:sp>
    </p:spTree>
    <p:extLst>
      <p:ext uri="{BB962C8B-B14F-4D97-AF65-F5344CB8AC3E}">
        <p14:creationId xmlns:p14="http://schemas.microsoft.com/office/powerpoint/2010/main" val="2225095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61677-26DF-8B40-A55F-FB236FA24C0E}"/>
              </a:ext>
            </a:extLst>
          </p:cNvPr>
          <p:cNvSpPr txBox="1"/>
          <p:nvPr/>
        </p:nvSpPr>
        <p:spPr>
          <a:xfrm>
            <a:off x="4961466" y="1082950"/>
            <a:ext cx="3166533" cy="3539430"/>
          </a:xfrm>
          <a:prstGeom prst="rect">
            <a:avLst/>
          </a:prstGeom>
          <a:noFill/>
        </p:spPr>
        <p:txBody>
          <a:bodyPr wrap="square" rtlCol="0">
            <a:spAutoFit/>
          </a:bodyPr>
          <a:lstStyle/>
          <a:p>
            <a:endParaRPr lang="en-US" sz="2800" dirty="0"/>
          </a:p>
          <a:p>
            <a:endParaRPr lang="en-US" sz="2800" dirty="0"/>
          </a:p>
          <a:p>
            <a:r>
              <a:rPr lang="en-US" sz="2800" dirty="0"/>
              <a:t>Economics BS </a:t>
            </a:r>
          </a:p>
          <a:p>
            <a:r>
              <a:rPr lang="en-US" sz="2800" dirty="0"/>
              <a:t>IU- JD </a:t>
            </a:r>
          </a:p>
          <a:p>
            <a:r>
              <a:rPr lang="en-US" sz="2800" dirty="0"/>
              <a:t>Tax Attorney</a:t>
            </a:r>
          </a:p>
          <a:p>
            <a:r>
              <a:rPr lang="en-US" sz="2800" dirty="0"/>
              <a:t>Registered Investment Advisor, </a:t>
            </a:r>
          </a:p>
          <a:p>
            <a:r>
              <a:rPr lang="en-US" sz="2800" dirty="0"/>
              <a:t>Series 6, 7, 63, 65 </a:t>
            </a:r>
          </a:p>
        </p:txBody>
      </p:sp>
      <p:sp>
        <p:nvSpPr>
          <p:cNvPr id="6" name="TextBox 5">
            <a:extLst>
              <a:ext uri="{FF2B5EF4-FFF2-40B4-BE49-F238E27FC236}">
                <a16:creationId xmlns:a16="http://schemas.microsoft.com/office/drawing/2014/main" id="{0F34260B-7793-FE45-AB97-31C6664D36F9}"/>
              </a:ext>
            </a:extLst>
          </p:cNvPr>
          <p:cNvSpPr txBox="1"/>
          <p:nvPr/>
        </p:nvSpPr>
        <p:spPr>
          <a:xfrm>
            <a:off x="8127999" y="1097644"/>
            <a:ext cx="3505201" cy="3539430"/>
          </a:xfrm>
          <a:prstGeom prst="rect">
            <a:avLst/>
          </a:prstGeom>
          <a:noFill/>
        </p:spPr>
        <p:txBody>
          <a:bodyPr wrap="square" rtlCol="0">
            <a:spAutoFit/>
          </a:bodyPr>
          <a:lstStyle/>
          <a:p>
            <a:endParaRPr lang="en-US" sz="2800" dirty="0"/>
          </a:p>
          <a:p>
            <a:endParaRPr lang="en-US" sz="2800" dirty="0">
              <a:latin typeface="Bradley Hand" pitchFamily="2" charset="77"/>
            </a:endParaRPr>
          </a:p>
          <a:p>
            <a:r>
              <a:rPr lang="en-US" sz="2800" dirty="0"/>
              <a:t>Investment Education</a:t>
            </a:r>
          </a:p>
          <a:p>
            <a:r>
              <a:rPr lang="en-US" sz="2800" dirty="0"/>
              <a:t>Hospital systems: IL/IN</a:t>
            </a:r>
          </a:p>
          <a:p>
            <a:r>
              <a:rPr lang="en-US" sz="2800" dirty="0"/>
              <a:t>Physician trust </a:t>
            </a:r>
          </a:p>
          <a:p>
            <a:r>
              <a:rPr lang="en-US" sz="2800" dirty="0"/>
              <a:t>Middle School:  Finance Curriculum</a:t>
            </a:r>
          </a:p>
          <a:p>
            <a:r>
              <a:rPr lang="en-US" sz="2800" dirty="0"/>
              <a:t>Frugal Farm Girl</a:t>
            </a:r>
          </a:p>
        </p:txBody>
      </p:sp>
      <p:sp>
        <p:nvSpPr>
          <p:cNvPr id="7" name="TextBox 6">
            <a:extLst>
              <a:ext uri="{FF2B5EF4-FFF2-40B4-BE49-F238E27FC236}">
                <a16:creationId xmlns:a16="http://schemas.microsoft.com/office/drawing/2014/main" id="{F379EAA7-A599-CE4F-A08D-88B62B0A5E28}"/>
              </a:ext>
            </a:extLst>
          </p:cNvPr>
          <p:cNvSpPr txBox="1"/>
          <p:nvPr/>
        </p:nvSpPr>
        <p:spPr>
          <a:xfrm>
            <a:off x="4961466" y="712923"/>
            <a:ext cx="4286751" cy="830997"/>
          </a:xfrm>
          <a:prstGeom prst="rect">
            <a:avLst/>
          </a:prstGeom>
          <a:noFill/>
        </p:spPr>
        <p:txBody>
          <a:bodyPr wrap="none" rtlCol="0">
            <a:spAutoFit/>
          </a:bodyPr>
          <a:lstStyle/>
          <a:p>
            <a:r>
              <a:rPr lang="en-US" sz="4800" dirty="0">
                <a:latin typeface="Bradley Hand" pitchFamily="2" charset="77"/>
              </a:rPr>
              <a:t>Jennifer Frahm</a:t>
            </a:r>
          </a:p>
        </p:txBody>
      </p:sp>
      <p:pic>
        <p:nvPicPr>
          <p:cNvPr id="8" name="Content Placeholder 3">
            <a:extLst>
              <a:ext uri="{FF2B5EF4-FFF2-40B4-BE49-F238E27FC236}">
                <a16:creationId xmlns:a16="http://schemas.microsoft.com/office/drawing/2014/main" id="{1F2701CD-6E08-FD4E-A933-9A6536D0E1F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5319" y="1549697"/>
            <a:ext cx="4322328" cy="3087377"/>
          </a:xfrm>
          <a:prstGeom prst="rect">
            <a:avLst/>
          </a:prstGeom>
        </p:spPr>
      </p:pic>
    </p:spTree>
    <p:extLst>
      <p:ext uri="{BB962C8B-B14F-4D97-AF65-F5344CB8AC3E}">
        <p14:creationId xmlns:p14="http://schemas.microsoft.com/office/powerpoint/2010/main" val="18632157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8ECAB-63C9-C34A-A20B-8EE6FA38F3C3}"/>
              </a:ext>
            </a:extLst>
          </p:cNvPr>
          <p:cNvSpPr>
            <a:spLocks noGrp="1"/>
          </p:cNvSpPr>
          <p:nvPr>
            <p:ph type="title"/>
          </p:nvPr>
        </p:nvSpPr>
        <p:spPr/>
        <p:txBody>
          <a:bodyPr>
            <a:normAutofit/>
          </a:bodyPr>
          <a:lstStyle/>
          <a:p>
            <a:r>
              <a:rPr lang="en-US" b="1" dirty="0"/>
              <a:t>CASE STUDY $200,000 Salary</a:t>
            </a:r>
            <a:br>
              <a:rPr lang="en-US" b="1" dirty="0"/>
            </a:br>
            <a:r>
              <a:rPr lang="en-US" b="1" dirty="0"/>
              <a:t>			 $200,000 Loans     </a:t>
            </a:r>
          </a:p>
        </p:txBody>
      </p:sp>
      <p:graphicFrame>
        <p:nvGraphicFramePr>
          <p:cNvPr id="7" name="Content Placeholder 6">
            <a:extLst>
              <a:ext uri="{FF2B5EF4-FFF2-40B4-BE49-F238E27FC236}">
                <a16:creationId xmlns:a16="http://schemas.microsoft.com/office/drawing/2014/main" id="{65EA23FB-5DA5-8F46-A029-DC50ABCB4569}"/>
              </a:ext>
            </a:extLst>
          </p:cNvPr>
          <p:cNvGraphicFramePr>
            <a:graphicFrameLocks noGrp="1"/>
          </p:cNvGraphicFramePr>
          <p:nvPr>
            <p:ph idx="1"/>
            <p:extLst>
              <p:ext uri="{D42A27DB-BD31-4B8C-83A1-F6EECF244321}">
                <p14:modId xmlns:p14="http://schemas.microsoft.com/office/powerpoint/2010/main" val="2013651094"/>
              </p:ext>
            </p:extLst>
          </p:nvPr>
        </p:nvGraphicFramePr>
        <p:xfrm>
          <a:off x="499533" y="1572155"/>
          <a:ext cx="11455400" cy="4557709"/>
        </p:xfrm>
        <a:graphic>
          <a:graphicData uri="http://schemas.openxmlformats.org/drawingml/2006/table">
            <a:tbl>
              <a:tblPr firstRow="1" bandRow="1">
                <a:tableStyleId>{5C22544A-7EE6-4342-B048-85BDC9FD1C3A}</a:tableStyleId>
              </a:tblPr>
              <a:tblGrid>
                <a:gridCol w="1282046">
                  <a:extLst>
                    <a:ext uri="{9D8B030D-6E8A-4147-A177-3AD203B41FA5}">
                      <a16:colId xmlns:a16="http://schemas.microsoft.com/office/drawing/2014/main" val="2630242468"/>
                    </a:ext>
                  </a:extLst>
                </a:gridCol>
                <a:gridCol w="1531077">
                  <a:extLst>
                    <a:ext uri="{9D8B030D-6E8A-4147-A177-3AD203B41FA5}">
                      <a16:colId xmlns:a16="http://schemas.microsoft.com/office/drawing/2014/main" val="3179356528"/>
                    </a:ext>
                  </a:extLst>
                </a:gridCol>
                <a:gridCol w="2619431">
                  <a:extLst>
                    <a:ext uri="{9D8B030D-6E8A-4147-A177-3AD203B41FA5}">
                      <a16:colId xmlns:a16="http://schemas.microsoft.com/office/drawing/2014/main" val="836015277"/>
                    </a:ext>
                  </a:extLst>
                </a:gridCol>
                <a:gridCol w="1457289">
                  <a:extLst>
                    <a:ext uri="{9D8B030D-6E8A-4147-A177-3AD203B41FA5}">
                      <a16:colId xmlns:a16="http://schemas.microsoft.com/office/drawing/2014/main" val="738915005"/>
                    </a:ext>
                  </a:extLst>
                </a:gridCol>
                <a:gridCol w="1752437">
                  <a:extLst>
                    <a:ext uri="{9D8B030D-6E8A-4147-A177-3AD203B41FA5}">
                      <a16:colId xmlns:a16="http://schemas.microsoft.com/office/drawing/2014/main" val="3518139011"/>
                    </a:ext>
                  </a:extLst>
                </a:gridCol>
                <a:gridCol w="2813120">
                  <a:extLst>
                    <a:ext uri="{9D8B030D-6E8A-4147-A177-3AD203B41FA5}">
                      <a16:colId xmlns:a16="http://schemas.microsoft.com/office/drawing/2014/main" val="1957392692"/>
                    </a:ext>
                  </a:extLst>
                </a:gridCol>
              </a:tblGrid>
              <a:tr h="901525">
                <a:tc>
                  <a:txBody>
                    <a:bodyPr/>
                    <a:lstStyle/>
                    <a:p>
                      <a:r>
                        <a:rPr lang="en-US" sz="2400" dirty="0">
                          <a:solidFill>
                            <a:schemeClr val="tx1"/>
                          </a:solidFill>
                        </a:rPr>
                        <a:t>Year</a:t>
                      </a:r>
                    </a:p>
                  </a:txBody>
                  <a:tcPr/>
                </a:tc>
                <a:tc>
                  <a:txBody>
                    <a:bodyPr/>
                    <a:lstStyle/>
                    <a:p>
                      <a:r>
                        <a:rPr lang="en-US" sz="2400" dirty="0">
                          <a:solidFill>
                            <a:schemeClr val="tx1"/>
                          </a:solidFill>
                        </a:rPr>
                        <a:t>Salary</a:t>
                      </a:r>
                    </a:p>
                  </a:txBody>
                  <a:tcPr/>
                </a:tc>
                <a:tc>
                  <a:txBody>
                    <a:bodyPr/>
                    <a:lstStyle/>
                    <a:p>
                      <a:r>
                        <a:rPr lang="en-US" sz="2400" dirty="0">
                          <a:solidFill>
                            <a:schemeClr val="tx1"/>
                          </a:solidFill>
                        </a:rPr>
                        <a:t>Living Expenses</a:t>
                      </a:r>
                    </a:p>
                  </a:txBody>
                  <a:tcPr/>
                </a:tc>
                <a:tc>
                  <a:txBody>
                    <a:bodyPr/>
                    <a:lstStyle/>
                    <a:p>
                      <a:r>
                        <a:rPr lang="en-US" sz="2400" dirty="0">
                          <a:solidFill>
                            <a:schemeClr val="tx1"/>
                          </a:solidFill>
                        </a:rPr>
                        <a:t>Debt Service</a:t>
                      </a:r>
                    </a:p>
                  </a:txBody>
                  <a:tcPr/>
                </a:tc>
                <a:tc>
                  <a:txBody>
                    <a:bodyPr/>
                    <a:lstStyle/>
                    <a:p>
                      <a:r>
                        <a:rPr lang="en-US" sz="2400" dirty="0">
                          <a:solidFill>
                            <a:schemeClr val="tx1"/>
                          </a:solidFill>
                        </a:rPr>
                        <a:t>Net debt reduction</a:t>
                      </a:r>
                    </a:p>
                  </a:txBody>
                  <a:tcPr/>
                </a:tc>
                <a:tc>
                  <a:txBody>
                    <a:bodyPr/>
                    <a:lstStyle/>
                    <a:p>
                      <a:r>
                        <a:rPr lang="en-US" sz="2400" dirty="0">
                          <a:solidFill>
                            <a:schemeClr val="tx1"/>
                          </a:solidFill>
                        </a:rPr>
                        <a:t>Wealth Accumulation</a:t>
                      </a:r>
                    </a:p>
                  </a:txBody>
                  <a:tcPr/>
                </a:tc>
                <a:extLst>
                  <a:ext uri="{0D108BD9-81ED-4DB2-BD59-A6C34878D82A}">
                    <a16:rowId xmlns:a16="http://schemas.microsoft.com/office/drawing/2014/main" val="3653442105"/>
                  </a:ext>
                </a:extLst>
              </a:tr>
              <a:tr h="522312">
                <a:tc>
                  <a:txBody>
                    <a:bodyPr/>
                    <a:lstStyle/>
                    <a:p>
                      <a:r>
                        <a:rPr lang="en-US" sz="2400" dirty="0">
                          <a:solidFill>
                            <a:schemeClr val="tx1"/>
                          </a:solidFill>
                        </a:rPr>
                        <a:t>0</a:t>
                      </a:r>
                    </a:p>
                  </a:txBody>
                  <a:tcPr/>
                </a:tc>
                <a:tc>
                  <a:txBody>
                    <a:bodyPr/>
                    <a:lstStyle/>
                    <a:p>
                      <a:r>
                        <a:rPr lang="en-US" sz="2400" dirty="0">
                          <a:solidFill>
                            <a:schemeClr val="tx1"/>
                          </a:solidFill>
                        </a:rPr>
                        <a:t>$50,000</a:t>
                      </a:r>
                    </a:p>
                  </a:txBody>
                  <a:tcPr/>
                </a:tc>
                <a:tc>
                  <a:txBody>
                    <a:bodyPr/>
                    <a:lstStyle/>
                    <a:p>
                      <a:r>
                        <a:rPr lang="en-US" sz="2400" dirty="0">
                          <a:solidFill>
                            <a:schemeClr val="tx1"/>
                          </a:solidFill>
                        </a:rPr>
                        <a:t>$48,000</a:t>
                      </a:r>
                    </a:p>
                  </a:txBody>
                  <a:tcPr/>
                </a:tc>
                <a:tc>
                  <a:txBody>
                    <a:bodyPr/>
                    <a:lstStyle/>
                    <a:p>
                      <a:r>
                        <a:rPr lang="en-US" sz="2400" dirty="0">
                          <a:solidFill>
                            <a:schemeClr val="tx1"/>
                          </a:solidFill>
                        </a:rPr>
                        <a:t>0</a:t>
                      </a:r>
                    </a:p>
                  </a:txBody>
                  <a:tcPr/>
                </a:tc>
                <a:tc>
                  <a:txBody>
                    <a:bodyPr/>
                    <a:lstStyle/>
                    <a:p>
                      <a:endParaRPr lang="en-US" sz="2400" dirty="0">
                        <a:solidFill>
                          <a:schemeClr val="tx1"/>
                        </a:solidFill>
                      </a:endParaRPr>
                    </a:p>
                  </a:txBody>
                  <a:tcPr/>
                </a:tc>
                <a:tc>
                  <a:txBody>
                    <a:bodyPr/>
                    <a:lstStyle/>
                    <a:p>
                      <a:r>
                        <a:rPr lang="en-US" sz="2400" dirty="0">
                          <a:solidFill>
                            <a:schemeClr val="tx1"/>
                          </a:solidFill>
                        </a:rPr>
                        <a:t> $2,000</a:t>
                      </a:r>
                    </a:p>
                  </a:txBody>
                  <a:tcPr/>
                </a:tc>
                <a:extLst>
                  <a:ext uri="{0D108BD9-81ED-4DB2-BD59-A6C34878D82A}">
                    <a16:rowId xmlns:a16="http://schemas.microsoft.com/office/drawing/2014/main" val="3249769348"/>
                  </a:ext>
                </a:extLst>
              </a:tr>
              <a:tr h="522312">
                <a:tc>
                  <a:txBody>
                    <a:bodyPr/>
                    <a:lstStyle/>
                    <a:p>
                      <a:r>
                        <a:rPr lang="en-US" sz="2400" dirty="0">
                          <a:solidFill>
                            <a:schemeClr val="tx1"/>
                          </a:solidFill>
                        </a:rPr>
                        <a:t>1</a:t>
                      </a:r>
                    </a:p>
                  </a:txBody>
                  <a:tcPr/>
                </a:tc>
                <a:tc>
                  <a:txBody>
                    <a:bodyPr/>
                    <a:lstStyle/>
                    <a:p>
                      <a:r>
                        <a:rPr lang="en-US" sz="2400" dirty="0">
                          <a:solidFill>
                            <a:schemeClr val="tx1"/>
                          </a:solidFill>
                        </a:rPr>
                        <a:t>$200,000</a:t>
                      </a:r>
                    </a:p>
                  </a:txBody>
                  <a:tcPr/>
                </a:tc>
                <a:tc>
                  <a:txBody>
                    <a:bodyPr/>
                    <a:lstStyle/>
                    <a:p>
                      <a:r>
                        <a:rPr lang="en-US" sz="2400" dirty="0">
                          <a:solidFill>
                            <a:schemeClr val="tx1"/>
                          </a:solidFill>
                        </a:rPr>
                        <a:t>$100,000 (R2.0)</a:t>
                      </a:r>
                    </a:p>
                  </a:txBody>
                  <a:tcPr>
                    <a:solidFill>
                      <a:srgbClr val="DDB83C">
                        <a:alpha val="52000"/>
                      </a:srgbClr>
                    </a:solidFill>
                  </a:tcPr>
                </a:tc>
                <a:tc>
                  <a:txBody>
                    <a:bodyPr/>
                    <a:lstStyle/>
                    <a:p>
                      <a:r>
                        <a:rPr lang="en-US" sz="2400" dirty="0">
                          <a:solidFill>
                            <a:schemeClr val="tx1"/>
                          </a:solidFill>
                        </a:rPr>
                        <a:t>$80,000</a:t>
                      </a:r>
                    </a:p>
                  </a:txBody>
                  <a:tcPr/>
                </a:tc>
                <a:tc>
                  <a:txBody>
                    <a:bodyPr/>
                    <a:lstStyle/>
                    <a:p>
                      <a:r>
                        <a:rPr lang="en-US" sz="2400" dirty="0">
                          <a:solidFill>
                            <a:schemeClr val="tx1"/>
                          </a:solidFill>
                        </a:rPr>
                        <a:t>($64,000)</a:t>
                      </a:r>
                    </a:p>
                  </a:txBody>
                  <a:tcPr/>
                </a:tc>
                <a:tc>
                  <a:txBody>
                    <a:bodyPr/>
                    <a:lstStyle/>
                    <a:p>
                      <a:r>
                        <a:rPr lang="en-US" sz="2400" dirty="0">
                          <a:solidFill>
                            <a:schemeClr val="tx1"/>
                          </a:solidFill>
                        </a:rPr>
                        <a:t>$20,000</a:t>
                      </a:r>
                    </a:p>
                  </a:txBody>
                  <a:tcPr/>
                </a:tc>
                <a:extLst>
                  <a:ext uri="{0D108BD9-81ED-4DB2-BD59-A6C34878D82A}">
                    <a16:rowId xmlns:a16="http://schemas.microsoft.com/office/drawing/2014/main" val="2449012917"/>
                  </a:ext>
                </a:extLst>
              </a:tr>
              <a:tr h="522312">
                <a:tc>
                  <a:txBody>
                    <a:bodyPr/>
                    <a:lstStyle/>
                    <a:p>
                      <a:r>
                        <a:rPr lang="en-US" sz="2400" dirty="0">
                          <a:solidFill>
                            <a:schemeClr val="tx1"/>
                          </a:solidFill>
                        </a:rPr>
                        <a:t>2</a:t>
                      </a:r>
                    </a:p>
                  </a:txBody>
                  <a:tcPr/>
                </a:tc>
                <a:tc>
                  <a:txBody>
                    <a:bodyPr/>
                    <a:lstStyle/>
                    <a:p>
                      <a:r>
                        <a:rPr lang="en-US" sz="2400" dirty="0">
                          <a:solidFill>
                            <a:schemeClr val="tx1"/>
                          </a:solidFill>
                        </a:rPr>
                        <a:t>$200,000</a:t>
                      </a:r>
                    </a:p>
                  </a:txBody>
                  <a:tcPr/>
                </a:tc>
                <a:tc>
                  <a:txBody>
                    <a:bodyPr/>
                    <a:lstStyle/>
                    <a:p>
                      <a:r>
                        <a:rPr lang="en-US" sz="2400" dirty="0">
                          <a:solidFill>
                            <a:schemeClr val="tx1"/>
                          </a:solidFill>
                        </a:rPr>
                        <a:t>$100,000 (R2.0)</a:t>
                      </a:r>
                    </a:p>
                  </a:txBody>
                  <a:tcPr>
                    <a:solidFill>
                      <a:srgbClr val="DDB83C">
                        <a:alpha val="52000"/>
                      </a:srgbClr>
                    </a:solidFill>
                  </a:tcPr>
                </a:tc>
                <a:tc>
                  <a:txBody>
                    <a:bodyPr/>
                    <a:lstStyle/>
                    <a:p>
                      <a:r>
                        <a:rPr lang="en-US" sz="2400" dirty="0">
                          <a:solidFill>
                            <a:schemeClr val="tx1"/>
                          </a:solidFill>
                        </a:rPr>
                        <a:t>$80,000</a:t>
                      </a:r>
                    </a:p>
                  </a:txBody>
                  <a:tcPr/>
                </a:tc>
                <a:tc>
                  <a:txBody>
                    <a:bodyPr/>
                    <a:lstStyle/>
                    <a:p>
                      <a:r>
                        <a:rPr lang="en-US" sz="2400" dirty="0">
                          <a:solidFill>
                            <a:schemeClr val="tx1"/>
                          </a:solidFill>
                        </a:rPr>
                        <a:t>($64,000)</a:t>
                      </a:r>
                    </a:p>
                  </a:txBody>
                  <a:tcPr/>
                </a:tc>
                <a:tc>
                  <a:txBody>
                    <a:bodyPr/>
                    <a:lstStyle/>
                    <a:p>
                      <a:r>
                        <a:rPr lang="en-US" sz="2400" dirty="0">
                          <a:solidFill>
                            <a:schemeClr val="tx1"/>
                          </a:solidFill>
                        </a:rPr>
                        <a:t>$20,000</a:t>
                      </a:r>
                    </a:p>
                  </a:txBody>
                  <a:tcPr/>
                </a:tc>
                <a:extLst>
                  <a:ext uri="{0D108BD9-81ED-4DB2-BD59-A6C34878D82A}">
                    <a16:rowId xmlns:a16="http://schemas.microsoft.com/office/drawing/2014/main" val="3510417607"/>
                  </a:ext>
                </a:extLst>
              </a:tr>
              <a:tr h="522312">
                <a:tc>
                  <a:txBody>
                    <a:bodyPr/>
                    <a:lstStyle/>
                    <a:p>
                      <a:r>
                        <a:rPr lang="en-US" sz="2400" dirty="0">
                          <a:solidFill>
                            <a:schemeClr val="tx1"/>
                          </a:solidFill>
                        </a:rPr>
                        <a:t>3</a:t>
                      </a:r>
                    </a:p>
                  </a:txBody>
                  <a:tcPr/>
                </a:tc>
                <a:tc>
                  <a:txBody>
                    <a:bodyPr/>
                    <a:lstStyle/>
                    <a:p>
                      <a:r>
                        <a:rPr lang="en-US" sz="2400" dirty="0">
                          <a:solidFill>
                            <a:schemeClr val="tx1"/>
                          </a:solidFill>
                        </a:rPr>
                        <a:t>$200,000</a:t>
                      </a:r>
                    </a:p>
                  </a:txBody>
                  <a:tcPr/>
                </a:tc>
                <a:tc>
                  <a:txBody>
                    <a:bodyPr/>
                    <a:lstStyle/>
                    <a:p>
                      <a:r>
                        <a:rPr lang="en-US" sz="2400" dirty="0">
                          <a:solidFill>
                            <a:schemeClr val="tx1"/>
                          </a:solidFill>
                        </a:rPr>
                        <a:t>$100,000 (R2.0)</a:t>
                      </a:r>
                    </a:p>
                  </a:txBody>
                  <a:tcPr>
                    <a:solidFill>
                      <a:srgbClr val="DDB83C">
                        <a:alpha val="52000"/>
                      </a:srgbClr>
                    </a:solidFill>
                  </a:tcPr>
                </a:tc>
                <a:tc>
                  <a:txBody>
                    <a:bodyPr/>
                    <a:lstStyle/>
                    <a:p>
                      <a:r>
                        <a:rPr lang="en-US" sz="2400" dirty="0">
                          <a:solidFill>
                            <a:schemeClr val="tx1"/>
                          </a:solidFill>
                        </a:rPr>
                        <a:t>$40,000</a:t>
                      </a:r>
                    </a:p>
                  </a:txBody>
                  <a:tcPr/>
                </a:tc>
                <a:tc>
                  <a:txBody>
                    <a:bodyPr/>
                    <a:lstStyle/>
                    <a:p>
                      <a:r>
                        <a:rPr lang="en-US" sz="2400" dirty="0">
                          <a:solidFill>
                            <a:schemeClr val="tx1"/>
                          </a:solidFill>
                        </a:rPr>
                        <a:t>($32,000)</a:t>
                      </a:r>
                    </a:p>
                  </a:txBody>
                  <a:tcPr/>
                </a:tc>
                <a:tc>
                  <a:txBody>
                    <a:bodyPr/>
                    <a:lstStyle/>
                    <a:p>
                      <a:r>
                        <a:rPr lang="en-US" sz="2400" dirty="0">
                          <a:solidFill>
                            <a:schemeClr val="tx1"/>
                          </a:solidFill>
                        </a:rPr>
                        <a:t>$60,000</a:t>
                      </a:r>
                    </a:p>
                  </a:txBody>
                  <a:tcPr/>
                </a:tc>
                <a:extLst>
                  <a:ext uri="{0D108BD9-81ED-4DB2-BD59-A6C34878D82A}">
                    <a16:rowId xmlns:a16="http://schemas.microsoft.com/office/drawing/2014/main" val="221788823"/>
                  </a:ext>
                </a:extLst>
              </a:tr>
              <a:tr h="522312">
                <a:tc>
                  <a:txBody>
                    <a:bodyPr/>
                    <a:lstStyle/>
                    <a:p>
                      <a:r>
                        <a:rPr lang="en-US" sz="2400" dirty="0">
                          <a:solidFill>
                            <a:schemeClr val="tx1"/>
                          </a:solidFill>
                        </a:rPr>
                        <a:t>4</a:t>
                      </a:r>
                    </a:p>
                  </a:txBody>
                  <a:tcPr/>
                </a:tc>
                <a:tc>
                  <a:txBody>
                    <a:bodyPr/>
                    <a:lstStyle/>
                    <a:p>
                      <a:r>
                        <a:rPr lang="en-US" sz="2400" dirty="0">
                          <a:solidFill>
                            <a:schemeClr val="tx1"/>
                          </a:solidFill>
                        </a:rPr>
                        <a:t>$200,000</a:t>
                      </a:r>
                    </a:p>
                  </a:txBody>
                  <a:tcPr/>
                </a:tc>
                <a:tc>
                  <a:txBody>
                    <a:bodyPr/>
                    <a:lstStyle/>
                    <a:p>
                      <a:r>
                        <a:rPr lang="en-US" sz="2400" dirty="0">
                          <a:solidFill>
                            <a:schemeClr val="tx1"/>
                          </a:solidFill>
                        </a:rPr>
                        <a:t>$150,000 (R3.0)</a:t>
                      </a:r>
                    </a:p>
                  </a:txBody>
                  <a:tcPr>
                    <a:solidFill>
                      <a:srgbClr val="DDB83C"/>
                    </a:solidFill>
                  </a:tcPr>
                </a:tc>
                <a:tc>
                  <a:txBody>
                    <a:bodyPr/>
                    <a:lstStyle/>
                    <a:p>
                      <a:r>
                        <a:rPr lang="en-US" sz="2400" dirty="0">
                          <a:solidFill>
                            <a:schemeClr val="tx1"/>
                          </a:solidFill>
                        </a:rPr>
                        <a:t>$30,000</a:t>
                      </a:r>
                    </a:p>
                  </a:txBody>
                  <a:tcPr/>
                </a:tc>
                <a:tc>
                  <a:txBody>
                    <a:bodyPr/>
                    <a:lstStyle/>
                    <a:p>
                      <a:r>
                        <a:rPr lang="en-US" sz="2400" dirty="0">
                          <a:solidFill>
                            <a:schemeClr val="tx1"/>
                          </a:solidFill>
                        </a:rPr>
                        <a:t>($24,000)</a:t>
                      </a:r>
                    </a:p>
                  </a:txBody>
                  <a:tcPr/>
                </a:tc>
                <a:tc>
                  <a:txBody>
                    <a:bodyPr/>
                    <a:lstStyle/>
                    <a:p>
                      <a:r>
                        <a:rPr lang="en-US" sz="2400" dirty="0">
                          <a:solidFill>
                            <a:schemeClr val="tx1"/>
                          </a:solidFill>
                        </a:rPr>
                        <a:t>$20,000</a:t>
                      </a:r>
                    </a:p>
                  </a:txBody>
                  <a:tcPr/>
                </a:tc>
                <a:extLst>
                  <a:ext uri="{0D108BD9-81ED-4DB2-BD59-A6C34878D82A}">
                    <a16:rowId xmlns:a16="http://schemas.microsoft.com/office/drawing/2014/main" val="943506864"/>
                  </a:ext>
                </a:extLst>
              </a:tr>
              <a:tr h="522312">
                <a:tc>
                  <a:txBody>
                    <a:bodyPr/>
                    <a:lstStyle/>
                    <a:p>
                      <a:r>
                        <a:rPr lang="en-US" sz="2400" dirty="0">
                          <a:solidFill>
                            <a:schemeClr val="tx1"/>
                          </a:solidFill>
                        </a:rPr>
                        <a:t>5</a:t>
                      </a:r>
                    </a:p>
                  </a:txBody>
                  <a:tcPr/>
                </a:tc>
                <a:tc>
                  <a:txBody>
                    <a:bodyPr/>
                    <a:lstStyle/>
                    <a:p>
                      <a:r>
                        <a:rPr lang="en-US" sz="2400" dirty="0">
                          <a:solidFill>
                            <a:schemeClr val="tx1"/>
                          </a:solidFill>
                        </a:rPr>
                        <a:t>$200,000</a:t>
                      </a:r>
                    </a:p>
                  </a:txBody>
                  <a:tcPr/>
                </a:tc>
                <a:tc>
                  <a:txBody>
                    <a:bodyPr/>
                    <a:lstStyle/>
                    <a:p>
                      <a:r>
                        <a:rPr lang="en-US" sz="2400" dirty="0">
                          <a:solidFill>
                            <a:schemeClr val="tx1"/>
                          </a:solidFill>
                        </a:rPr>
                        <a:t>$150,000 (R3.0)</a:t>
                      </a:r>
                    </a:p>
                  </a:txBody>
                  <a:tcPr>
                    <a:solidFill>
                      <a:srgbClr val="DDB83C"/>
                    </a:solidFill>
                  </a:tcPr>
                </a:tc>
                <a:tc>
                  <a:txBody>
                    <a:bodyPr/>
                    <a:lstStyle/>
                    <a:p>
                      <a:r>
                        <a:rPr lang="en-US" sz="2400" dirty="0">
                          <a:solidFill>
                            <a:schemeClr val="tx1"/>
                          </a:solidFill>
                        </a:rPr>
                        <a:t>$30,000</a:t>
                      </a:r>
                    </a:p>
                  </a:txBody>
                  <a:tcPr/>
                </a:tc>
                <a:tc>
                  <a:txBody>
                    <a:bodyPr/>
                    <a:lstStyle/>
                    <a:p>
                      <a:r>
                        <a:rPr lang="en-US" sz="2400" dirty="0">
                          <a:solidFill>
                            <a:schemeClr val="tx1"/>
                          </a:solidFill>
                        </a:rPr>
                        <a:t>($24,000)</a:t>
                      </a:r>
                    </a:p>
                  </a:txBody>
                  <a:tcPr/>
                </a:tc>
                <a:tc>
                  <a:txBody>
                    <a:bodyPr/>
                    <a:lstStyle/>
                    <a:p>
                      <a:r>
                        <a:rPr lang="en-US" sz="2400" dirty="0">
                          <a:solidFill>
                            <a:schemeClr val="tx1"/>
                          </a:solidFill>
                        </a:rPr>
                        <a:t>$20,000</a:t>
                      </a:r>
                    </a:p>
                  </a:txBody>
                  <a:tcPr/>
                </a:tc>
                <a:extLst>
                  <a:ext uri="{0D108BD9-81ED-4DB2-BD59-A6C34878D82A}">
                    <a16:rowId xmlns:a16="http://schemas.microsoft.com/office/drawing/2014/main" val="2561604145"/>
                  </a:ext>
                </a:extLst>
              </a:tr>
              <a:tr h="522312">
                <a:tc>
                  <a:txBody>
                    <a:bodyPr/>
                    <a:lstStyle/>
                    <a:p>
                      <a:r>
                        <a:rPr lang="en-US" sz="2400" dirty="0">
                          <a:solidFill>
                            <a:schemeClr val="tx1"/>
                          </a:solidFill>
                        </a:rPr>
                        <a:t>TOTALS</a:t>
                      </a:r>
                    </a:p>
                  </a:txBody>
                  <a:tcPr/>
                </a:tc>
                <a:tc>
                  <a:txBody>
                    <a:bodyPr/>
                    <a:lstStyle/>
                    <a:p>
                      <a:endParaRPr lang="en-US" sz="2400" dirty="0">
                        <a:solidFill>
                          <a:schemeClr val="tx1"/>
                        </a:solidFill>
                      </a:endParaRPr>
                    </a:p>
                  </a:txBody>
                  <a:tcPr/>
                </a:tc>
                <a:tc>
                  <a:txBody>
                    <a:bodyPr/>
                    <a:lstStyle/>
                    <a:p>
                      <a:endParaRPr lang="en-US" sz="2400" dirty="0">
                        <a:solidFill>
                          <a:schemeClr val="tx1"/>
                        </a:solidFill>
                      </a:endParaRPr>
                    </a:p>
                  </a:txBody>
                  <a:tcPr>
                    <a:solidFill>
                      <a:srgbClr val="DDB83C"/>
                    </a:solidFill>
                  </a:tcPr>
                </a:tc>
                <a:tc>
                  <a:txBody>
                    <a:bodyPr/>
                    <a:lstStyle/>
                    <a:p>
                      <a:endParaRPr lang="en-US" sz="2400" dirty="0">
                        <a:solidFill>
                          <a:schemeClr val="tx1"/>
                        </a:solidFill>
                      </a:endParaRPr>
                    </a:p>
                  </a:txBody>
                  <a:tcPr/>
                </a:tc>
                <a:tc>
                  <a:txBody>
                    <a:bodyPr/>
                    <a:lstStyle/>
                    <a:p>
                      <a:r>
                        <a:rPr lang="en-US" sz="2400" i="1" dirty="0">
                          <a:solidFill>
                            <a:schemeClr val="tx1"/>
                          </a:solidFill>
                        </a:rPr>
                        <a:t>($208,000)</a:t>
                      </a:r>
                    </a:p>
                  </a:txBody>
                  <a:tcPr/>
                </a:tc>
                <a:tc>
                  <a:txBody>
                    <a:bodyPr/>
                    <a:lstStyle/>
                    <a:p>
                      <a:r>
                        <a:rPr lang="en-US" sz="2400" i="1" dirty="0">
                          <a:solidFill>
                            <a:schemeClr val="tx1"/>
                          </a:solidFill>
                        </a:rPr>
                        <a:t>($115,000)-$142,000</a:t>
                      </a:r>
                    </a:p>
                  </a:txBody>
                  <a:tcPr/>
                </a:tc>
                <a:extLst>
                  <a:ext uri="{0D108BD9-81ED-4DB2-BD59-A6C34878D82A}">
                    <a16:rowId xmlns:a16="http://schemas.microsoft.com/office/drawing/2014/main" val="231166330"/>
                  </a:ext>
                </a:extLst>
              </a:tr>
            </a:tbl>
          </a:graphicData>
        </a:graphic>
      </p:graphicFrame>
      <p:sp>
        <p:nvSpPr>
          <p:cNvPr id="3" name="TextBox 2">
            <a:extLst>
              <a:ext uri="{FF2B5EF4-FFF2-40B4-BE49-F238E27FC236}">
                <a16:creationId xmlns:a16="http://schemas.microsoft.com/office/drawing/2014/main" id="{6DF7E60F-4EBD-644A-8C6F-F1B6CAC4FDEC}"/>
              </a:ext>
            </a:extLst>
          </p:cNvPr>
          <p:cNvSpPr txBox="1"/>
          <p:nvPr/>
        </p:nvSpPr>
        <p:spPr>
          <a:xfrm>
            <a:off x="499533" y="6571476"/>
            <a:ext cx="5247077" cy="276999"/>
          </a:xfrm>
          <a:prstGeom prst="rect">
            <a:avLst/>
          </a:prstGeom>
          <a:noFill/>
        </p:spPr>
        <p:txBody>
          <a:bodyPr wrap="none" rtlCol="0">
            <a:spAutoFit/>
          </a:bodyPr>
          <a:lstStyle/>
          <a:p>
            <a:r>
              <a:rPr lang="en-US" sz="1200" dirty="0"/>
              <a:t>Amounts not in parentheses are shown on a pre tax basis for illustration purposes</a:t>
            </a:r>
          </a:p>
        </p:txBody>
      </p:sp>
    </p:spTree>
    <p:extLst>
      <p:ext uri="{BB962C8B-B14F-4D97-AF65-F5344CB8AC3E}">
        <p14:creationId xmlns:p14="http://schemas.microsoft.com/office/powerpoint/2010/main" val="11853685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D261-043B-E143-8AED-8C4AA3A8B3CB}"/>
              </a:ext>
            </a:extLst>
          </p:cNvPr>
          <p:cNvSpPr>
            <a:spLocks noGrp="1"/>
          </p:cNvSpPr>
          <p:nvPr>
            <p:ph type="title"/>
          </p:nvPr>
        </p:nvSpPr>
        <p:spPr/>
        <p:txBody>
          <a:bodyPr/>
          <a:lstStyle/>
          <a:p>
            <a:r>
              <a:rPr lang="en-US" dirty="0"/>
              <a:t>Financial Priority Roadmap:</a:t>
            </a:r>
            <a:br>
              <a:rPr lang="en-US" dirty="0"/>
            </a:br>
            <a:endParaRPr lang="en-US" dirty="0"/>
          </a:p>
        </p:txBody>
      </p:sp>
      <p:sp>
        <p:nvSpPr>
          <p:cNvPr id="3" name="Content Placeholder 2">
            <a:extLst>
              <a:ext uri="{FF2B5EF4-FFF2-40B4-BE49-F238E27FC236}">
                <a16:creationId xmlns:a16="http://schemas.microsoft.com/office/drawing/2014/main" id="{5AF88584-BE4C-8444-AD1C-71BBA05F1161}"/>
              </a:ext>
            </a:extLst>
          </p:cNvPr>
          <p:cNvSpPr>
            <a:spLocks noGrp="1"/>
          </p:cNvSpPr>
          <p:nvPr>
            <p:ph idx="1"/>
          </p:nvPr>
        </p:nvSpPr>
        <p:spPr/>
        <p:txBody>
          <a:bodyPr>
            <a:normAutofit/>
          </a:bodyPr>
          <a:lstStyle/>
          <a:p>
            <a:pPr marL="0" lvl="0" indent="0" algn="ctr">
              <a:buNone/>
            </a:pPr>
            <a:r>
              <a:rPr lang="en-US" sz="3600" dirty="0"/>
              <a:t>Emergency Fund</a:t>
            </a:r>
          </a:p>
          <a:p>
            <a:pPr marL="0" lvl="0" indent="0" algn="ctr">
              <a:buNone/>
            </a:pPr>
            <a:r>
              <a:rPr lang="en-US" sz="3600" dirty="0"/>
              <a:t>Get match in your 401(k)/403(b) plan</a:t>
            </a:r>
          </a:p>
          <a:p>
            <a:pPr marL="0" indent="0" algn="ctr">
              <a:buNone/>
            </a:pPr>
            <a:r>
              <a:rPr lang="en-US" sz="3600" dirty="0"/>
              <a:t>(Roth or debt payment if no match)</a:t>
            </a:r>
          </a:p>
          <a:p>
            <a:pPr marL="0" lvl="0" indent="0" algn="ctr">
              <a:buNone/>
            </a:pPr>
            <a:r>
              <a:rPr lang="en-US" sz="3600" dirty="0"/>
              <a:t>Pay off high-interest debt (rates 7%+)</a:t>
            </a:r>
          </a:p>
          <a:p>
            <a:pPr marL="0" lvl="0" indent="0" algn="ctr">
              <a:buNone/>
            </a:pPr>
            <a:r>
              <a:rPr lang="en-US" sz="3600" dirty="0"/>
              <a:t>Fund HSA if eligible </a:t>
            </a:r>
          </a:p>
          <a:p>
            <a:pPr marL="0" lvl="0" indent="0" algn="ctr">
              <a:buNone/>
            </a:pPr>
            <a:endParaRPr lang="en-US" dirty="0"/>
          </a:p>
          <a:p>
            <a:pPr marL="0" lvl="0" indent="0" algn="ctr">
              <a:buNone/>
            </a:pPr>
            <a:r>
              <a:rPr lang="en-US" dirty="0"/>
              <a:t>THEN…</a:t>
            </a:r>
          </a:p>
          <a:p>
            <a:endParaRPr lang="en-US" dirty="0"/>
          </a:p>
        </p:txBody>
      </p:sp>
      <p:pic>
        <p:nvPicPr>
          <p:cNvPr id="4" name="Picture 3">
            <a:extLst>
              <a:ext uri="{FF2B5EF4-FFF2-40B4-BE49-F238E27FC236}">
                <a16:creationId xmlns:a16="http://schemas.microsoft.com/office/drawing/2014/main" id="{8174A729-E861-3D42-A975-76E1BEF5239F}"/>
              </a:ext>
            </a:extLst>
          </p:cNvPr>
          <p:cNvPicPr>
            <a:picLocks noChangeAspect="1"/>
          </p:cNvPicPr>
          <p:nvPr/>
        </p:nvPicPr>
        <p:blipFill>
          <a:blip r:embed="rId2"/>
          <a:stretch>
            <a:fillRect/>
          </a:stretch>
        </p:blipFill>
        <p:spPr>
          <a:xfrm>
            <a:off x="9052983" y="237067"/>
            <a:ext cx="2941570" cy="2271904"/>
          </a:xfrm>
          <a:prstGeom prst="rect">
            <a:avLst/>
          </a:prstGeom>
        </p:spPr>
      </p:pic>
    </p:spTree>
    <p:extLst>
      <p:ext uri="{BB962C8B-B14F-4D97-AF65-F5344CB8AC3E}">
        <p14:creationId xmlns:p14="http://schemas.microsoft.com/office/powerpoint/2010/main" val="29270634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17C70-6651-DD4E-B09B-408F1AE89DCF}"/>
              </a:ext>
            </a:extLst>
          </p:cNvPr>
          <p:cNvSpPr>
            <a:spLocks noGrp="1"/>
          </p:cNvSpPr>
          <p:nvPr>
            <p:ph type="title"/>
          </p:nvPr>
        </p:nvSpPr>
        <p:spPr>
          <a:xfrm>
            <a:off x="2110417" y="351157"/>
            <a:ext cx="8911687" cy="1280890"/>
          </a:xfrm>
        </p:spPr>
        <p:txBody>
          <a:bodyPr>
            <a:normAutofit/>
          </a:bodyPr>
          <a:lstStyle/>
          <a:p>
            <a:r>
              <a:rPr lang="en-US" dirty="0"/>
              <a:t>Financial Priority List Continued</a:t>
            </a:r>
          </a:p>
        </p:txBody>
      </p:sp>
      <p:sp>
        <p:nvSpPr>
          <p:cNvPr id="4" name="Oval 3">
            <a:extLst>
              <a:ext uri="{FF2B5EF4-FFF2-40B4-BE49-F238E27FC236}">
                <a16:creationId xmlns:a16="http://schemas.microsoft.com/office/drawing/2014/main" id="{44651358-F9FB-B142-A35B-318290BCCCD4}"/>
              </a:ext>
            </a:extLst>
          </p:cNvPr>
          <p:cNvSpPr/>
          <p:nvPr/>
        </p:nvSpPr>
        <p:spPr>
          <a:xfrm>
            <a:off x="1499288" y="1885285"/>
            <a:ext cx="2225040" cy="216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Student Loans</a:t>
            </a:r>
          </a:p>
          <a:p>
            <a:pPr algn="ctr"/>
            <a:r>
              <a:rPr lang="en-US" sz="2800" dirty="0">
                <a:solidFill>
                  <a:schemeClr val="tx1"/>
                </a:solidFill>
              </a:rPr>
              <a:t>(4-7%)</a:t>
            </a:r>
          </a:p>
        </p:txBody>
      </p:sp>
      <p:sp>
        <p:nvSpPr>
          <p:cNvPr id="6" name="Oval 5">
            <a:extLst>
              <a:ext uri="{FF2B5EF4-FFF2-40B4-BE49-F238E27FC236}">
                <a16:creationId xmlns:a16="http://schemas.microsoft.com/office/drawing/2014/main" id="{8CF7C062-F88C-F040-91AC-7F78B91C1161}"/>
              </a:ext>
            </a:extLst>
          </p:cNvPr>
          <p:cNvSpPr/>
          <p:nvPr/>
        </p:nvSpPr>
        <p:spPr>
          <a:xfrm>
            <a:off x="2941682" y="3778431"/>
            <a:ext cx="2371535" cy="243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Backdoor Roth</a:t>
            </a:r>
          </a:p>
          <a:p>
            <a:pPr algn="ctr"/>
            <a:r>
              <a:rPr lang="en-US" sz="2500" dirty="0">
                <a:solidFill>
                  <a:schemeClr val="tx1"/>
                </a:solidFill>
              </a:rPr>
              <a:t>(self)</a:t>
            </a:r>
            <a:r>
              <a:rPr lang="en-US" sz="2500" dirty="0">
                <a:solidFill>
                  <a:schemeClr val="bg1"/>
                </a:solidFill>
              </a:rPr>
              <a:t> </a:t>
            </a:r>
          </a:p>
        </p:txBody>
      </p:sp>
      <p:sp>
        <p:nvSpPr>
          <p:cNvPr id="7" name="Oval 6">
            <a:extLst>
              <a:ext uri="{FF2B5EF4-FFF2-40B4-BE49-F238E27FC236}">
                <a16:creationId xmlns:a16="http://schemas.microsoft.com/office/drawing/2014/main" id="{FBD5246F-EA3B-8F47-9463-16AF09C23148}"/>
              </a:ext>
            </a:extLst>
          </p:cNvPr>
          <p:cNvSpPr/>
          <p:nvPr/>
        </p:nvSpPr>
        <p:spPr>
          <a:xfrm>
            <a:off x="4669208" y="1870045"/>
            <a:ext cx="2225040" cy="216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House</a:t>
            </a:r>
          </a:p>
          <a:p>
            <a:pPr algn="ctr"/>
            <a:r>
              <a:rPr lang="en-US" sz="2200" dirty="0">
                <a:solidFill>
                  <a:schemeClr val="tx1"/>
                </a:solidFill>
              </a:rPr>
              <a:t>Down Payment</a:t>
            </a:r>
          </a:p>
        </p:txBody>
      </p:sp>
      <p:sp>
        <p:nvSpPr>
          <p:cNvPr id="8" name="Oval 7">
            <a:extLst>
              <a:ext uri="{FF2B5EF4-FFF2-40B4-BE49-F238E27FC236}">
                <a16:creationId xmlns:a16="http://schemas.microsoft.com/office/drawing/2014/main" id="{6E41B38F-0847-9C4A-A033-527B2E4BA047}"/>
              </a:ext>
            </a:extLst>
          </p:cNvPr>
          <p:cNvSpPr/>
          <p:nvPr/>
        </p:nvSpPr>
        <p:spPr>
          <a:xfrm>
            <a:off x="7839128" y="1885285"/>
            <a:ext cx="2225040" cy="216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College</a:t>
            </a:r>
          </a:p>
          <a:p>
            <a:pPr algn="ctr"/>
            <a:r>
              <a:rPr lang="en-US" sz="2800" dirty="0">
                <a:solidFill>
                  <a:schemeClr val="tx1"/>
                </a:solidFill>
              </a:rPr>
              <a:t>Savings</a:t>
            </a:r>
          </a:p>
          <a:p>
            <a:pPr algn="ctr"/>
            <a:r>
              <a:rPr lang="en-US" sz="2800" dirty="0">
                <a:solidFill>
                  <a:schemeClr val="tx1"/>
                </a:solidFill>
              </a:rPr>
              <a:t>(529)</a:t>
            </a:r>
          </a:p>
        </p:txBody>
      </p:sp>
      <p:sp>
        <p:nvSpPr>
          <p:cNvPr id="9" name="Oval 8">
            <a:extLst>
              <a:ext uri="{FF2B5EF4-FFF2-40B4-BE49-F238E27FC236}">
                <a16:creationId xmlns:a16="http://schemas.microsoft.com/office/drawing/2014/main" id="{230586B3-B6A4-8D41-B722-5EAD9D460E23}"/>
              </a:ext>
            </a:extLst>
          </p:cNvPr>
          <p:cNvSpPr/>
          <p:nvPr/>
        </p:nvSpPr>
        <p:spPr>
          <a:xfrm>
            <a:off x="6096000" y="3778431"/>
            <a:ext cx="2537133" cy="24393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Backdoor Roth</a:t>
            </a:r>
          </a:p>
          <a:p>
            <a:pPr algn="ctr"/>
            <a:r>
              <a:rPr lang="en-US" sz="2500" dirty="0">
                <a:solidFill>
                  <a:schemeClr val="tx1"/>
                </a:solidFill>
              </a:rPr>
              <a:t>(spouse)</a:t>
            </a:r>
          </a:p>
        </p:txBody>
      </p:sp>
      <p:sp>
        <p:nvSpPr>
          <p:cNvPr id="11" name="TextBox 10">
            <a:extLst>
              <a:ext uri="{FF2B5EF4-FFF2-40B4-BE49-F238E27FC236}">
                <a16:creationId xmlns:a16="http://schemas.microsoft.com/office/drawing/2014/main" id="{4FB85E96-F953-DF44-AAEA-522689FE6933}"/>
              </a:ext>
            </a:extLst>
          </p:cNvPr>
          <p:cNvSpPr txBox="1"/>
          <p:nvPr/>
        </p:nvSpPr>
        <p:spPr>
          <a:xfrm>
            <a:off x="1499288" y="6488668"/>
            <a:ext cx="3813929" cy="369332"/>
          </a:xfrm>
          <a:prstGeom prst="rect">
            <a:avLst/>
          </a:prstGeom>
          <a:noFill/>
        </p:spPr>
        <p:txBody>
          <a:bodyPr wrap="none" rtlCol="0">
            <a:spAutoFit/>
          </a:bodyPr>
          <a:lstStyle/>
          <a:p>
            <a:r>
              <a:rPr lang="en-US" dirty="0"/>
              <a:t>White Coat Investor, See Chapter 6</a:t>
            </a:r>
          </a:p>
        </p:txBody>
      </p:sp>
    </p:spTree>
    <p:extLst>
      <p:ext uri="{BB962C8B-B14F-4D97-AF65-F5344CB8AC3E}">
        <p14:creationId xmlns:p14="http://schemas.microsoft.com/office/powerpoint/2010/main" val="1615392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54E8-B133-9A4A-88BA-80D648A62DB8}"/>
              </a:ext>
            </a:extLst>
          </p:cNvPr>
          <p:cNvSpPr>
            <a:spLocks noGrp="1"/>
          </p:cNvSpPr>
          <p:nvPr>
            <p:ph type="title"/>
          </p:nvPr>
        </p:nvSpPr>
        <p:spPr/>
        <p:txBody>
          <a:bodyPr>
            <a:normAutofit/>
          </a:bodyPr>
          <a:lstStyle/>
          <a:p>
            <a:pPr algn="l"/>
            <a:r>
              <a:rPr lang="en-US" dirty="0"/>
              <a:t>Parting Thoughts From Some Favorite Physicians… </a:t>
            </a:r>
            <a:endParaRPr lang="en-US"/>
          </a:p>
        </p:txBody>
      </p:sp>
      <p:graphicFrame>
        <p:nvGraphicFramePr>
          <p:cNvPr id="5" name="Content Placeholder 2">
            <a:extLst>
              <a:ext uri="{FF2B5EF4-FFF2-40B4-BE49-F238E27FC236}">
                <a16:creationId xmlns:a16="http://schemas.microsoft.com/office/drawing/2014/main" id="{96676AF1-AEB4-47A0-B1D4-A4D1880C8E70}"/>
              </a:ext>
            </a:extLst>
          </p:cNvPr>
          <p:cNvGraphicFramePr>
            <a:graphicFrameLocks noGrp="1"/>
          </p:cNvGraphicFramePr>
          <p:nvPr>
            <p:ph idx="1"/>
          </p:nvPr>
        </p:nvGraphicFramePr>
        <p:xfrm>
          <a:off x="2611807" y="2367883"/>
          <a:ext cx="7915667" cy="3366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79324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7535FF9-454C-5542-A234-2FCA67BE05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1"/>
          </a:xfrm>
        </p:spPr>
      </p:pic>
      <p:sp>
        <p:nvSpPr>
          <p:cNvPr id="2" name="Folded Corner 1">
            <a:extLst>
              <a:ext uri="{FF2B5EF4-FFF2-40B4-BE49-F238E27FC236}">
                <a16:creationId xmlns:a16="http://schemas.microsoft.com/office/drawing/2014/main" id="{FD67FA41-8161-C34D-89CE-3593B2A0B8D0}"/>
              </a:ext>
            </a:extLst>
          </p:cNvPr>
          <p:cNvSpPr/>
          <p:nvPr/>
        </p:nvSpPr>
        <p:spPr>
          <a:xfrm>
            <a:off x="6993467" y="761999"/>
            <a:ext cx="3894666" cy="5046134"/>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American Typewriter" panose="02090604020004020304" pitchFamily="18" charset="77"/>
              </a:rPr>
              <a:t>Every day of your life you are on the verge of making slight changes that would make all the difference.</a:t>
            </a:r>
          </a:p>
        </p:txBody>
      </p:sp>
      <p:sp>
        <p:nvSpPr>
          <p:cNvPr id="3" name="TextBox 2">
            <a:extLst>
              <a:ext uri="{FF2B5EF4-FFF2-40B4-BE49-F238E27FC236}">
                <a16:creationId xmlns:a16="http://schemas.microsoft.com/office/drawing/2014/main" id="{39267492-15E7-B246-B5AB-251F94FBA62B}"/>
              </a:ext>
            </a:extLst>
          </p:cNvPr>
          <p:cNvSpPr txBox="1"/>
          <p:nvPr/>
        </p:nvSpPr>
        <p:spPr>
          <a:xfrm>
            <a:off x="8178800" y="5537200"/>
            <a:ext cx="1534394" cy="261610"/>
          </a:xfrm>
          <a:prstGeom prst="rect">
            <a:avLst/>
          </a:prstGeom>
          <a:noFill/>
        </p:spPr>
        <p:txBody>
          <a:bodyPr wrap="none" rtlCol="0">
            <a:spAutoFit/>
          </a:bodyPr>
          <a:lstStyle/>
          <a:p>
            <a:r>
              <a:rPr lang="en-US" sz="1100" i="1" dirty="0">
                <a:latin typeface="American Typewriter" panose="02090604020004020304" pitchFamily="18" charset="77"/>
              </a:rPr>
              <a:t>Mignon McLaughlin</a:t>
            </a:r>
            <a:endParaRPr lang="en-US" sz="1100" dirty="0">
              <a:latin typeface="American Typewriter" panose="02090604020004020304" pitchFamily="18" charset="77"/>
            </a:endParaRPr>
          </a:p>
        </p:txBody>
      </p:sp>
    </p:spTree>
    <p:extLst>
      <p:ext uri="{BB962C8B-B14F-4D97-AF65-F5344CB8AC3E}">
        <p14:creationId xmlns:p14="http://schemas.microsoft.com/office/powerpoint/2010/main" val="376869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wearing a blue shirt&#10;&#10;Description automatically generated">
            <a:extLst>
              <a:ext uri="{FF2B5EF4-FFF2-40B4-BE49-F238E27FC236}">
                <a16:creationId xmlns:a16="http://schemas.microsoft.com/office/drawing/2014/main" id="{EC584D34-59A7-C848-9384-FE3EAB9BB398}"/>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0" y="0"/>
            <a:ext cx="12192000" cy="6320118"/>
          </a:xfrm>
          <a:prstGeom prst="rect">
            <a:avLst/>
          </a:prstGeom>
        </p:spPr>
      </p:pic>
      <p:sp>
        <p:nvSpPr>
          <p:cNvPr id="3" name="Content Placeholder 2">
            <a:extLst>
              <a:ext uri="{FF2B5EF4-FFF2-40B4-BE49-F238E27FC236}">
                <a16:creationId xmlns:a16="http://schemas.microsoft.com/office/drawing/2014/main" id="{8FF17DAF-EF00-5E44-87A2-6A7AA830866E}"/>
              </a:ext>
            </a:extLst>
          </p:cNvPr>
          <p:cNvSpPr>
            <a:spLocks noGrp="1"/>
          </p:cNvSpPr>
          <p:nvPr>
            <p:ph idx="1"/>
          </p:nvPr>
        </p:nvSpPr>
        <p:spPr>
          <a:xfrm>
            <a:off x="67152" y="1509363"/>
            <a:ext cx="7135368" cy="4351338"/>
          </a:xfrm>
        </p:spPr>
        <p:txBody>
          <a:bodyPr>
            <a:normAutofit/>
          </a:bodyPr>
          <a:lstStyle/>
          <a:p>
            <a:pPr marL="0" indent="0">
              <a:buNone/>
            </a:pPr>
            <a:r>
              <a:rPr lang="en-US" sz="3600" dirty="0">
                <a:solidFill>
                  <a:srgbClr val="1F2D29"/>
                </a:solidFill>
              </a:rPr>
              <a:t>Student loan debt</a:t>
            </a:r>
            <a:br>
              <a:rPr lang="en-US" sz="3600" dirty="0">
                <a:solidFill>
                  <a:srgbClr val="1F2D29"/>
                </a:solidFill>
              </a:rPr>
            </a:br>
            <a:br>
              <a:rPr lang="en-US" sz="3600" dirty="0">
                <a:solidFill>
                  <a:srgbClr val="1F2D29"/>
                </a:solidFill>
              </a:rPr>
            </a:br>
            <a:r>
              <a:rPr lang="en-US" sz="3600" dirty="0">
                <a:solidFill>
                  <a:srgbClr val="1F2D29"/>
                </a:solidFill>
              </a:rPr>
              <a:t>Status Markers &amp; Lifestyle Creep</a:t>
            </a:r>
          </a:p>
          <a:p>
            <a:pPr marL="0" indent="0">
              <a:buNone/>
            </a:pPr>
            <a:endParaRPr lang="en-US" sz="1200" dirty="0">
              <a:solidFill>
                <a:srgbClr val="1F2D29"/>
              </a:solidFill>
            </a:endParaRPr>
          </a:p>
          <a:p>
            <a:pPr marL="0" indent="0">
              <a:buNone/>
            </a:pPr>
            <a:r>
              <a:rPr lang="en-US" sz="3600" dirty="0">
                <a:solidFill>
                  <a:srgbClr val="1F2D29"/>
                </a:solidFill>
              </a:rPr>
              <a:t>Lost decade:  20’s </a:t>
            </a:r>
          </a:p>
          <a:p>
            <a:pPr marL="0" indent="0">
              <a:buNone/>
            </a:pPr>
            <a:endParaRPr lang="en-US" sz="2000" dirty="0">
              <a:solidFill>
                <a:srgbClr val="1F2D29"/>
              </a:solidFill>
            </a:endParaRPr>
          </a:p>
          <a:p>
            <a:pPr marL="0" indent="0">
              <a:buNone/>
            </a:pPr>
            <a:r>
              <a:rPr lang="en-US" sz="3600" dirty="0">
                <a:solidFill>
                  <a:srgbClr val="1F2D29"/>
                </a:solidFill>
              </a:rPr>
              <a:t>High Income Taxes:  32-37%</a:t>
            </a:r>
            <a:endParaRPr lang="en-US" sz="3600" dirty="0"/>
          </a:p>
        </p:txBody>
      </p:sp>
      <p:sp>
        <p:nvSpPr>
          <p:cNvPr id="2" name="Title 1">
            <a:extLst>
              <a:ext uri="{FF2B5EF4-FFF2-40B4-BE49-F238E27FC236}">
                <a16:creationId xmlns:a16="http://schemas.microsoft.com/office/drawing/2014/main" id="{F3ED9D0C-A1F2-0444-BD62-E0D7CF9E6D0C}"/>
              </a:ext>
            </a:extLst>
          </p:cNvPr>
          <p:cNvSpPr>
            <a:spLocks noGrp="1"/>
          </p:cNvSpPr>
          <p:nvPr>
            <p:ph type="title"/>
          </p:nvPr>
        </p:nvSpPr>
        <p:spPr>
          <a:xfrm>
            <a:off x="67152" y="183800"/>
            <a:ext cx="10515600" cy="1325563"/>
          </a:xfrm>
        </p:spPr>
        <p:txBody>
          <a:bodyPr>
            <a:normAutofit/>
          </a:bodyPr>
          <a:lstStyle/>
          <a:p>
            <a:r>
              <a:rPr lang="en-US" sz="4000" b="1" dirty="0">
                <a:solidFill>
                  <a:srgbClr val="1F2D29"/>
                </a:solidFill>
                <a:latin typeface="+mn-lt"/>
              </a:rPr>
              <a:t>Wealth accumulation hurdles </a:t>
            </a:r>
            <a:br>
              <a:rPr lang="en-US" sz="4000" b="1" dirty="0">
                <a:solidFill>
                  <a:srgbClr val="1F2D29"/>
                </a:solidFill>
                <a:latin typeface="+mn-lt"/>
              </a:rPr>
            </a:br>
            <a:r>
              <a:rPr lang="en-US" sz="4000" b="1" dirty="0">
                <a:solidFill>
                  <a:srgbClr val="1F2D29"/>
                </a:solidFill>
                <a:latin typeface="+mn-lt"/>
              </a:rPr>
              <a:t>for physicians</a:t>
            </a:r>
            <a:br>
              <a:rPr lang="en-US" sz="4000" b="1" dirty="0">
                <a:latin typeface="+mn-lt"/>
              </a:rPr>
            </a:br>
            <a:endParaRPr lang="en-US" sz="4000" dirty="0">
              <a:latin typeface="+mn-lt"/>
            </a:endParaRPr>
          </a:p>
        </p:txBody>
      </p:sp>
    </p:spTree>
    <p:extLst>
      <p:ext uri="{BB962C8B-B14F-4D97-AF65-F5344CB8AC3E}">
        <p14:creationId xmlns:p14="http://schemas.microsoft.com/office/powerpoint/2010/main" val="131465375"/>
      </p:ext>
    </p:extLst>
  </p:cSld>
  <p:clrMapOvr>
    <a:masterClrMapping/>
  </p:clrMapOvr>
</p:sld>
</file>

<file path=ppt/theme/theme1.xml><?xml version="1.0" encoding="utf-8"?>
<a:theme xmlns:a="http://schemas.openxmlformats.org/drawingml/2006/main" name="Jaye Frahm- Intentional Investmen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aye Frahm- Intentional Investment" id="{9EF41529-CF4B-45E8-86AD-480752611BA3}" vid="{279866A2-F116-4A1F-99CF-5DF922088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TotalTime>
  <Words>3288</Words>
  <Application>Microsoft Macintosh PowerPoint</Application>
  <PresentationFormat>Widescreen</PresentationFormat>
  <Paragraphs>662</Paragraphs>
  <Slides>84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American Typewriter</vt:lpstr>
      <vt:lpstr>Arial</vt:lpstr>
      <vt:lpstr>Bradley Hand</vt:lpstr>
      <vt:lpstr>Calibri</vt:lpstr>
      <vt:lpstr>Calibri Light</vt:lpstr>
      <vt:lpstr>Comic Sans MS</vt:lpstr>
      <vt:lpstr>Jaye Frahm- Intentional Investment</vt:lpstr>
      <vt:lpstr>PowerPoint Presentation</vt:lpstr>
      <vt:lpstr>A Tale of Two Physicians</vt:lpstr>
      <vt:lpstr>PowerPoint Presentation</vt:lpstr>
      <vt:lpstr>PowerPoint Presentation</vt:lpstr>
      <vt:lpstr>HAPPINESS IN RETIREMENT</vt:lpstr>
      <vt:lpstr>Backstory:  Money Scripts </vt:lpstr>
      <vt:lpstr>PowerPoint Presentation</vt:lpstr>
      <vt:lpstr>PowerPoint Presentation</vt:lpstr>
      <vt:lpstr>Wealth accumulation hurdles  for physicians </vt:lpstr>
      <vt:lpstr>PowerPoint Presentation</vt:lpstr>
      <vt:lpstr>Physician Expected Net Worth Formula: </vt:lpstr>
      <vt:lpstr>PowerPoint Presentation</vt:lpstr>
      <vt:lpstr>   </vt:lpstr>
      <vt:lpstr>   </vt:lpstr>
      <vt:lpstr>PowerPoint Presentation</vt:lpstr>
      <vt:lpstr>  </vt:lpstr>
      <vt:lpstr>REAL ESTATE- The Budget </vt:lpstr>
      <vt:lpstr>1.  Rent &amp; Research </vt:lpstr>
      <vt:lpstr>2.  Buy Starter Home</vt:lpstr>
      <vt:lpstr>2.  Buy Starter Home</vt:lpstr>
      <vt:lpstr>3.  Physician Mortgage</vt:lpstr>
      <vt:lpstr>Cars:  Appreciating or Depreciating Asset? </vt:lpstr>
      <vt:lpstr>“Experienced” BMW with 22,500 miles  </vt:lpstr>
      <vt:lpstr>Student Loans</vt:lpstr>
      <vt:lpstr>PSLF borrowers in que </vt:lpstr>
      <vt:lpstr>Debt: Where Compounding Interest Works AGAINST You</vt:lpstr>
      <vt:lpstr>PowerPoint Presentation</vt:lpstr>
      <vt:lpstr>Would you rather….  </vt:lpstr>
      <vt:lpstr> </vt:lpstr>
      <vt:lpstr>100% Return Compounded Daily   </vt:lpstr>
      <vt:lpstr>Simple Interest and Compound Interest</vt:lpstr>
      <vt:lpstr>PowerPoint Presentation</vt:lpstr>
      <vt:lpstr>Case study: Primary Care Physician </vt:lpstr>
      <vt:lpstr>PowerPoint Presentation</vt:lpstr>
      <vt:lpstr>PowerPoint Presentation</vt:lpstr>
      <vt:lpstr>Case Study: Specialist  </vt:lpstr>
      <vt:lpstr>Dr B’s Results: $5.2 million in assets  Still about $1 million short at 85</vt:lpstr>
      <vt:lpstr>Three things Dr. B could do: </vt:lpstr>
      <vt:lpstr>PowerPoint Presentation</vt:lpstr>
      <vt:lpstr>PowerPoint Presentation</vt:lpstr>
      <vt:lpstr>    </vt:lpstr>
      <vt:lpstr>    </vt:lpstr>
      <vt:lpstr> Sidebar:  Tax Lesson    </vt:lpstr>
      <vt:lpstr>PowerPoint Presentation</vt:lpstr>
      <vt:lpstr>Risk    vs.            Return</vt:lpstr>
      <vt:lpstr>Three main asset classes:</vt:lpstr>
      <vt:lpstr> Equity/Ownership in a company </vt:lpstr>
      <vt:lpstr>How do I make money in stocks? </vt:lpstr>
      <vt:lpstr>Apple Stock: Appreciation of stock price  </vt:lpstr>
      <vt:lpstr>Apple Stock: Dividends  </vt:lpstr>
      <vt:lpstr>What is a bond? </vt:lpstr>
      <vt:lpstr>The bond cycle </vt:lpstr>
      <vt:lpstr>  </vt:lpstr>
      <vt:lpstr>What is a cash investment?  </vt:lpstr>
      <vt:lpstr>Cash Investments- Interest</vt:lpstr>
      <vt:lpstr>Risk vs. Return Potential Continuum</vt:lpstr>
      <vt:lpstr>What is an Index?</vt:lpstr>
      <vt:lpstr>PowerPoint Presentation</vt:lpstr>
      <vt:lpstr>Target Date Fund</vt:lpstr>
      <vt:lpstr>TARGET DATE FUND – RISK REDUCTION PATH</vt:lpstr>
      <vt:lpstr>Diversification: Rule of 120</vt:lpstr>
      <vt:lpstr>PowerPoint Presentation</vt:lpstr>
      <vt:lpstr>EMPLOYER PLANS</vt:lpstr>
      <vt:lpstr>EMPLOYER PLANS</vt:lpstr>
      <vt:lpstr>Employer Match </vt:lpstr>
      <vt:lpstr>PowerPoint Presentation</vt:lpstr>
      <vt:lpstr>   </vt:lpstr>
      <vt:lpstr>   </vt:lpstr>
      <vt:lpstr>INDIVIDUAL SAVINGS VEHICLES</vt:lpstr>
      <vt:lpstr>PowerPoint Presentation</vt:lpstr>
      <vt:lpstr> LIFE INSURANCE</vt:lpstr>
      <vt:lpstr>TERM LIFE   vs.   WHOLE LIFE </vt:lpstr>
      <vt:lpstr>Case Study  </vt:lpstr>
      <vt:lpstr>Whole Life Insurance:  After you have… </vt:lpstr>
      <vt:lpstr>    </vt:lpstr>
      <vt:lpstr>PowerPoint Presentation</vt:lpstr>
      <vt:lpstr>PowerPoint Presentation</vt:lpstr>
      <vt:lpstr>PowerPoint Presentation</vt:lpstr>
      <vt:lpstr>LIVE LIKE A RESIDENT  RESIDENT 2.0 - 3.0  </vt:lpstr>
      <vt:lpstr>CASE STUDY $200,000 Salary     $200,000 Loans     </vt:lpstr>
      <vt:lpstr>Financial Priority Roadmap: </vt:lpstr>
      <vt:lpstr>Financial Priority List Continued</vt:lpstr>
      <vt:lpstr>Parting Thoughts From Some Favorite Physicians…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Frahm</dc:creator>
  <cp:lastModifiedBy>Chad Frahm</cp:lastModifiedBy>
  <cp:revision>2</cp:revision>
  <dcterms:created xsi:type="dcterms:W3CDTF">2020-02-06T18:57:21Z</dcterms:created>
  <dcterms:modified xsi:type="dcterms:W3CDTF">2020-02-07T12:53:25Z</dcterms:modified>
</cp:coreProperties>
</file>